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4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png" ContentType="image/png"/>
  <Override PartName="/ppt/media/image13.png" ContentType="image/png"/>
  <Override PartName="/ppt/media/image4.png" ContentType="image/png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move the slide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2CB0A7C-54DE-483B-8E96-36192CA4BA1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Student: Kubanja Elijah Eldred, 24/BSE/BU/R/0012. This is an eight-week proposed tabletop model. The white cover uses the full-resolution 1400 by 1146 pixel version of the wheelchair image requested by the student. This asset was recovered directly from the original supplied PowerPoint (ppt/media/image2.png), replacing the 249 by 208 pixel screenshot. The original high-resolution PNG is embedded without resampling or regenerating its content, with its native aspect ratio preserved. The image remains a concept illustration and does not establish that a completed wheelchair has been built or safety-tested. The remaining five slides, all visible slide text, font sizes and references are unchanged. Original source date: 9 September 2026. Only the PowerPoint cover visual and its documentation are updated in this revision; the accompanying report has not been modified.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[1] World Health Organization. (2023). Wheelchair provision guidelines. Geneva: World Health Organization. ISBN 978-92-4-007452-1.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https://www.who.int/publications/i/item/9789240074521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[2] Arduino. (n.d.). UNO R3. Arduino Documentation.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https://docs.arduino.cc/hardware/uno-rev3/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[3] InvenSense Inc. (2013, August 19). MPU-6000 and MPU-6050 product specification (Revision 3.4; PS-MPU-6000A-00). Manufacturer-authored specification; distributor-hosted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https://www.cdiweb.com/datasheets/invensense/mpu-6050_datasheet_v3%204.pdf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 project: Kubanja Elijah Eldred, supplied six-slide proposal dated 9 September 2026. Images are retained from its embedded assets unless otherwise indicated. Accessed 15 September 2026.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7AA9C2F-25FC-41C7-AC00-CACF556340B8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These four concerns are preserved from the supplied project: limited control, physical effort, delayed assistance and missing location. They are not measured findings about Bugema University or Uganda. WHO supports individual needs assessment and appropriate wheelchair provision; the fall-detection study cautions against assuming that laboratory performance generalises to real life. It is not wheelchair-specific validation. Detail images are illustrative: the arm and wheel crops come from the supplied concept image, and GSM/GPS photos are supplied component examples.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[1] World Health Organization. (2023). Wheelchair provision guidelines. Geneva: World Health Organization. ISBN 978-92-4-007452-1.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https://www.who.int/publications/i/item/9789240074521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[6] Bagalà, F., Becker, C., Cappello, A., Chiari, L., Aminian, K., Hausdorff, J. M., Zijlstra, W., &amp; Klenk, J. (2012). Evaluation of accelerometer-based fall detection algorithms on real-world falls. PLOS ONE, 7(5), e37062.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https://doi.org/10.1371/journal.pone.0037062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 project: Kubanja Elijah Eldred, supplied six-slide proposal dated 9 September 2026. Images are retained from its embedded assets unless otherwise indicated. Accessed 15 September 2026.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7B0A2B-8705-429E-9658-A50B3549473A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original four objectives and the eight-week scope are retained. Week 1: document 10 user/caregiver requirements; this is not a claim that ten people will be interviewed. Week 3: build and test the gesture-control model using 100 commands. Week 5: integrate alerts and safely simulate 20 fall-candidate events with a fixture or dummy, never human falls. Week 8: evaluate accuracy, false alarms and ten controlled radio-link failures. The original notes propose balancing the commands across forward, reverse, left, right and stop. Non-fall trial counts and acceptance thresholds are not supplied and must be specified before evaluation.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[1] World Health Organization. (2023). Wheelchair provision guidelines. Geneva: World Health Organization. ISBN 978-92-4-007452-1.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https://www.who.int/publications/i/item/9789240074521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[6] Bagalà, F., Becker, C., Cappello, A., Chiari, L., Aminian, K., Hausdorff, J. M., Zijlstra, W., &amp; Klenk, J. (2012). Evaluation of accelerometer-based fall detection algorithms on real-world falls. PLOS ONE, 7(5), e37062.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https://doi.org/10.1371/journal.pone.0037062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 project: Kubanja Elijah Eldred, supplied six-slide proposal dated 9 September 2026. Images are retained from its embedded assets unless otherwise indicated. Accessed 15 September 2026.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7ACDC05-E3A5-4FF7-802C-BE3D167AB7DB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These are the original educational model components, not a full-size wheelchair bill of materials. The RF model is unspecified; confirm its exact frequency and interface before assembly. SG90 is optional and not required for differential steering. L298 is a STMicroelectronics device [5]; L293D is from Texas Instruments [8]. Their current limits and voltage losses must be checked for the selected small motors. SIM800L must not be powered from an Arduino GPIO. The UNO serial-port integration arrangement remains to be resolved and bench-tested. All photos were already embedded in the uploaded file; original photographer URLs are not provided. Datasheet citations document technical roles, not the provenance of these photographs.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[2] Arduino. (n.d.). UNO R3. Arduino Documentation.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https://docs.arduino.cc/hardware/uno-rev3/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[3] InvenSense Inc. (2013, August 19). MPU-6000 and MPU-6050 product specification (Revision 3.4; PS-MPU-6000A-00). Manufacturer-authored specification; distributor-hosted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https://www.cdiweb.com/datasheets/invensense/mpu-6050_datasheet_v3%204.pdf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[4] SIMCom. (2013, August 20). SIM800L hardware design (Version 1.00). Manufacturer-authored hardware manual; MakerHero-hosted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https://www.makerhero.com/img/files/download/Datasheet_SIM800L.pdf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[5] STMicroelectronics. (2023, October). L298: Dual full-bridge driver (DS0218, Revision 5).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https://www.st.com/resource/en/datasheet/l298.pdf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[7] u-blox AG. (2011, December 5). NEO-6: u-blox 6 GPS modules, data sheet (GPS.G6-HW-09005-E).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https://content.u-blox.com/sites/default/files/products/documents/NEO-6_DataSheet_(GPS.G6-HW-09005).pdf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[8] Texas Instruments. (2016, January). L293x quadruple half-H drivers (SLRS008D, Revision D).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https://www.ti.com/lit/ds/symlink/l293.pdf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[9] Tower Pro. (n.d.). SG90 Digital. Product documentation.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https://towerpro.com.tw/product/sg90-7/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 project: Kubanja Elijah Eldred, supplied six-slide proposal dated 9 September 2026. Images are retained from its embedded assets unless otherwise indicated. Accessed 15 September 2026.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4CCD2A-599D-4272-A8B0-CA4671CD50AE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six principal references are retained with their original numbering. Click an author heading to open the source. Full bibliographic details and URLs for [1]–[9] appear in the report. InvenSense [3] and SIMCom [4] are manufacturer-authored documents accessed through distributor/public mirrors; they are not presented as websites hosting the original photographs. Additional sources: u-blox NEO-6 [7], TI L293D [8], Tower Pro SG90 [9]. The report does not claim to have independently authenticated the supplied component photos.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[1] World Health Organization. (2023). Wheelchair provision guidelines. Geneva: World Health Organization. ISBN 978-92-4-007452-1.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https://www.who.int/publications/i/item/9789240074521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[2] Arduino. (n.d.). UNO R3. Arduino Documentation.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https://docs.arduino.cc/hardware/uno-rev3/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[3] InvenSense Inc. (2013, August 19). MPU-6000 and MPU-6050 product specification (Revision 3.4; PS-MPU-6000A-00). Manufacturer-authored specification; distributor-hosted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https://www.cdiweb.com/datasheets/invensense/mpu-6050_datasheet_v3%204.pdf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[4] SIMCom. (2013, August 20). SIM800L hardware design (Version 1.00). Manufacturer-authored hardware manual; MakerHero-hosted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https://www.makerhero.com/img/files/download/Datasheet_SIM800L.pdf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[5] STMicroelectronics. (2023, October). L298: Dual full-bridge driver (DS0218, Revision 5).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https://www.st.com/resource/en/datasheet/l298.pdf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[6] Bagalà, F., Becker, C., Cappello, A., Chiari, L., Aminian, K., Hausdorff, J. M., Zijlstra, W., &amp; Klenk, J. (2012). Evaluation of accelerometer-based fall detection algorithms on real-world falls. PLOS ONE, 7(5), e37062.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https://doi.org/10.1371/journal.pone.0037062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[7] u-blox AG. (2011, December 5). NEO-6: u-blox 6 GPS modules, data sheet (GPS.G6-HW-09005-E).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https://content.u-blox.com/sites/default/files/products/documents/NEO-6_DataSheet_(GPS.G6-HW-09005).pdf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[8] Texas Instruments. (2016, January). L293x quadruple half-H drivers (SLRS008D, Revision D).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https://www.ti.com/lit/ds/symlink/l293.pdf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[9] Tower Pro. (n.d.). SG90 Digital. Product documentation.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https://towerpro.com.tw/product/sg90-7/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 project: Kubanja Elijah Eldred, supplied six-slide proposal dated 9 September 2026. Images are retained from its embedded assets unless otherwise indicated. Accessed 15 September 2026.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62EEA03-3E32-43C3-A9C6-41D0B38802B5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Proposed sequence retained from the source notes: calibrate a neutral arm position; read MPU6050 motion; validate fresh radio commands; drive the small motors; monitor possible fall cues; stop motion and sound a buzzer; allow a cancellation window; then send caregiver SMS with location when available. Do not wait indefinitely for GPS before alerting. GSM/network conditions affect receipt; local radio movement control must not depend on a mobile network or Internet service. The one arm-mounted IMU does not establish reliable detection of every user fall or wheelchair tip-over; distinguish the target event before evaluation. The report labels implementation additions and open design decisions. The phone is a concept mockup, not evidence of a delivered SMS.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[2] Arduino. (n.d.). UNO R3. Arduino Documentation.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https://docs.arduino.cc/hardware/uno-rev3/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[3] InvenSense Inc. (2013, August 19). MPU-6000 and MPU-6050 product specification (Revision 3.4; PS-MPU-6000A-00). Manufacturer-authored specification; distributor-hosted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https://www.cdiweb.com/datasheets/invensense/mpu-6050_datasheet_v3%204.pdf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[4] SIMCom. (2013, August 20). SIM800L hardware design (Version 1.00). Manufacturer-authored hardware manual; MakerHero-hosted copy.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https://www.makerhero.com/img/files/download/Datasheet_SIM800L.pdf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[5] STMicroelectronics. (2023, October). L298: Dual full-bridge driver (DS0218, Revision 5).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https://www.st.com/resource/en/datasheet/l298.pdf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[6] Bagalà, F., Becker, C., Cappello, A., Chiari, L., Aminian, K., Hausdorff, J. M., Zijlstra, W., &amp; Klenk, J. (2012). Evaluation of accelerometer-based fall detection algorithms on real-world falls. PLOS ONE, 7(5), e37062.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https://doi.org/10.1371/journal.pone.0037062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[7] u-blox AG. (2011, December 5). NEO-6: u-blox 6 GPS modules, data sheet (GPS.G6-HW-09005-E).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https://content.u-blox.com/sites/default/files/products/documents/NEO-6_DataSheet_(GPS.G6-HW-09005).pdf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Source project: Kubanja Elijah Eldred, supplied six-slide proposal dated 9 September 2026. Images are retained from its embedded assets unless otherwise indicated. Accessed 15 September 2026.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7D0BFC8-7DB0-4221-A656-CACD5CB3AAA0}" type="slidenum">
              <a:rPr b="0" lang="en-US" sz="12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4BDB965-3998-4C40-819F-19FB97359FE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778C246-3645-49E9-A659-B439C3ED61F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C015527-BCD2-4D76-A0AC-88F5C560CE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5467735-94CB-4855-92EE-DA0755C29E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1284057-4FAB-4BFA-9427-65F8797D33F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4F1F71B-E32D-40F9-837C-ED04E9521B0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23EF3AFA-6B93-4ABC-907C-94D34B42D0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3ED6155-9641-467D-A188-4B019C50FAE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0AC052DC-FBA7-4E46-AB65-4532CCC31F4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17B2871-FD91-462E-A371-0B41385E7E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860F84B5-8CD3-45D0-9E8E-1604C30FE8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4DEF8C0-FFD2-4202-963F-1E92972AF463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DA45C5A-1EFD-4136-9D18-59B0AF47A6F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5F4D889-B932-402D-AD04-14F97C7E0AD7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CBCC60F-6980-4BAD-A644-29EB9D95A31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5662BE1-5875-4562-B52C-963DE8B240F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72C67EE-DD3F-4A58-AF39-45FA9B95977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7187799-6D51-46A7-8378-C211C2A90284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A82288E-EF4E-4F59-83A2-4334A6DC8533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688A2CD-8D42-444F-B8D8-A4A2320287EF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EE64BBE-D9C2-4904-A95B-91E5258286E0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02C45A5-8444-4C96-9989-96B37E0DC138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slideLayout" Target="../slideLayouts/slideLayout9.xml"/><Relationship Id="rId1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who.int/publications/i/item/9789240074521" TargetMode="External"/><Relationship Id="rId2" Type="http://schemas.openxmlformats.org/officeDocument/2006/relationships/hyperlink" Target="https://docs.arduino.cc/hardware/uno-rev3/" TargetMode="External"/><Relationship Id="rId3" Type="http://schemas.openxmlformats.org/officeDocument/2006/relationships/hyperlink" Target="https://www.cdiweb.com/datasheets/invensense/mpu-6050_datasheet_v3%204.pdf" TargetMode="External"/><Relationship Id="rId4" Type="http://schemas.openxmlformats.org/officeDocument/2006/relationships/hyperlink" Target="https://www.makerhero.com/img/files/download/Datasheet_SIM800L.pdf" TargetMode="External"/><Relationship Id="rId5" Type="http://schemas.openxmlformats.org/officeDocument/2006/relationships/hyperlink" Target="https://www.st.com/resource/en/datasheet/l298.pdf" TargetMode="External"/><Relationship Id="rId6" Type="http://schemas.openxmlformats.org/officeDocument/2006/relationships/hyperlink" Target="https://doi.org/10.1371/journal.pone.0037062" TargetMode="External"/><Relationship Id="rId7" Type="http://schemas.openxmlformats.org/officeDocument/2006/relationships/slideLayout" Target="../slideLayouts/slideLayout9.xml"/><Relationship Id="rId8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1"/>
          <p:cNvSpPr/>
          <p:nvPr/>
        </p:nvSpPr>
        <p:spPr>
          <a:xfrm>
            <a:off x="0" y="0"/>
            <a:ext cx="9582480" cy="6840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Rectangle 2"/>
          <p:cNvSpPr/>
          <p:nvPr/>
        </p:nvSpPr>
        <p:spPr>
          <a:xfrm>
            <a:off x="9582840" y="0"/>
            <a:ext cx="2609280" cy="6840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5" name="TextBox 3"/>
          <p:cNvSpPr/>
          <p:nvPr/>
        </p:nvSpPr>
        <p:spPr>
          <a:xfrm>
            <a:off x="502920" y="338400"/>
            <a:ext cx="64004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>
                <a:solidFill>
                  <a:srgbClr val="007d82"/>
                </a:solidFill>
                <a:latin typeface="Lato"/>
              </a:rPr>
              <a:t>BUGEMA UNIVERSITY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Box 4"/>
          <p:cNvSpPr/>
          <p:nvPr/>
        </p:nvSpPr>
        <p:spPr>
          <a:xfrm>
            <a:off x="502920" y="877680"/>
            <a:ext cx="6400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300" spc="-1" strike="noStrike">
                <a:solidFill>
                  <a:srgbClr val="425257"/>
                </a:solidFill>
                <a:latin typeface="Lato"/>
              </a:rPr>
              <a:t>Computing and Informatics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Rectangle 5"/>
          <p:cNvSpPr/>
          <p:nvPr/>
        </p:nvSpPr>
        <p:spPr>
          <a:xfrm>
            <a:off x="502920" y="1435680"/>
            <a:ext cx="776880" cy="6372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9080" bIns="1908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TextBox 6"/>
          <p:cNvSpPr/>
          <p:nvPr/>
        </p:nvSpPr>
        <p:spPr>
          <a:xfrm>
            <a:off x="457200" y="1746360"/>
            <a:ext cx="58334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5400" spc="-1" strike="noStrike">
                <a:solidFill>
                  <a:srgbClr val="20282c"/>
                </a:solidFill>
                <a:latin typeface="Lato"/>
              </a:rPr>
              <a:t>IoT Smart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1" lang="en-US" sz="5400" spc="-1" strike="noStrike">
                <a:solidFill>
                  <a:srgbClr val="20282c"/>
                </a:solidFill>
                <a:latin typeface="Lato"/>
              </a:rPr>
              <a:t>Wheelchair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TextBox 7"/>
          <p:cNvSpPr/>
          <p:nvPr/>
        </p:nvSpPr>
        <p:spPr>
          <a:xfrm>
            <a:off x="502920" y="3447360"/>
            <a:ext cx="6080400" cy="95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3200" spc="-1" strike="noStrike">
                <a:solidFill>
                  <a:srgbClr val="006469"/>
                </a:solidFill>
                <a:latin typeface="Lato"/>
              </a:rPr>
              <a:t>Arm-Gesture Control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1" lang="en-US" sz="3200" spc="-1" strike="noStrike">
                <a:solidFill>
                  <a:srgbClr val="006469"/>
                </a:solidFill>
                <a:latin typeface="Lato"/>
              </a:rPr>
              <a:t>and Fall Alerts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TextBox 8"/>
          <p:cNvSpPr/>
          <p:nvPr/>
        </p:nvSpPr>
        <p:spPr>
          <a:xfrm>
            <a:off x="502920" y="4827960"/>
            <a:ext cx="61718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Kubanja Elijah Eldred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Box 9"/>
          <p:cNvSpPr/>
          <p:nvPr/>
        </p:nvSpPr>
        <p:spPr>
          <a:xfrm>
            <a:off x="502920" y="5349240"/>
            <a:ext cx="59432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24/BSE/BU/R/0012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Box 10"/>
          <p:cNvSpPr/>
          <p:nvPr/>
        </p:nvSpPr>
        <p:spPr>
          <a:xfrm>
            <a:off x="502920" y="5870520"/>
            <a:ext cx="6126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200" spc="-1" strike="noStrike">
                <a:solidFill>
                  <a:srgbClr val="425257"/>
                </a:solidFill>
                <a:latin typeface="Lato"/>
              </a:rPr>
              <a:t>Research Methods in Computing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High-resolution wheelchair cover image" descr="High-resolution 1400 by 1146 pixel version of the same wheelchair concept, recovered from the original supplied PowerPoint. Black seating, metal frame and yellow wheels. Concept illustration, not evidence of a completed passenger-ready prototype."/>
          <p:cNvPicPr/>
          <p:nvPr/>
        </p:nvPicPr>
        <p:blipFill>
          <a:blip r:embed="rId1"/>
          <a:stretch/>
        </p:blipFill>
        <p:spPr>
          <a:xfrm>
            <a:off x="6858000" y="1740600"/>
            <a:ext cx="4736160" cy="3876840"/>
          </a:xfrm>
          <a:prstGeom prst="rect">
            <a:avLst/>
          </a:prstGeom>
          <a:ln w="0">
            <a:noFill/>
          </a:ln>
        </p:spPr>
      </p:pic>
      <p:sp>
        <p:nvSpPr>
          <p:cNvPr id="84" name="Rounded Rectangle 12"/>
          <p:cNvSpPr/>
          <p:nvPr/>
        </p:nvSpPr>
        <p:spPr>
          <a:xfrm>
            <a:off x="6858000" y="5916240"/>
            <a:ext cx="4736160" cy="31068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5" name="TextBox 13"/>
          <p:cNvSpPr/>
          <p:nvPr/>
        </p:nvSpPr>
        <p:spPr>
          <a:xfrm>
            <a:off x="6931080" y="5934600"/>
            <a:ext cx="459000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0" lang="en-US" sz="2000" spc="-1" strike="noStrike">
                <a:solidFill>
                  <a:srgbClr val="006469"/>
                </a:solidFill>
                <a:latin typeface="Lato"/>
              </a:rPr>
              <a:t>Concept illustration  |  September 2026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Rectangle 14"/>
          <p:cNvSpPr/>
          <p:nvPr/>
        </p:nvSpPr>
        <p:spPr>
          <a:xfrm>
            <a:off x="484560" y="6382440"/>
            <a:ext cx="11201040" cy="11520"/>
          </a:xfrm>
          <a:prstGeom prst="rect">
            <a:avLst/>
          </a:prstGeom>
          <a:solidFill>
            <a:srgbClr val="d5e2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3120" bIns="-331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7" name="TextBox 15"/>
          <p:cNvSpPr/>
          <p:nvPr/>
        </p:nvSpPr>
        <p:spPr>
          <a:xfrm>
            <a:off x="502920" y="649692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425257"/>
                </a:solidFill>
                <a:latin typeface="Lato"/>
              </a:rPr>
              <a:t>Sources: WHO [1]; Arduino [2]; InvenSense [3].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Box 16"/>
          <p:cNvSpPr/>
          <p:nvPr/>
        </p:nvSpPr>
        <p:spPr>
          <a:xfrm>
            <a:off x="11201400" y="6464880"/>
            <a:ext cx="4842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7d82"/>
                </a:solidFill>
                <a:latin typeface="Lato"/>
              </a:rPr>
              <a:t>01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"/>
          <p:cNvSpPr/>
          <p:nvPr/>
        </p:nvSpPr>
        <p:spPr>
          <a:xfrm>
            <a:off x="0" y="0"/>
            <a:ext cx="9582480" cy="6840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0" name="Rectangle 2"/>
          <p:cNvSpPr/>
          <p:nvPr/>
        </p:nvSpPr>
        <p:spPr>
          <a:xfrm>
            <a:off x="9582840" y="0"/>
            <a:ext cx="2609280" cy="6840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1" name="TextBox 3"/>
          <p:cNvSpPr/>
          <p:nvPr/>
        </p:nvSpPr>
        <p:spPr>
          <a:xfrm>
            <a:off x="484560" y="283320"/>
            <a:ext cx="111736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4100" spc="-1" strike="noStrike">
                <a:solidFill>
                  <a:srgbClr val="20282c"/>
                </a:solidFill>
                <a:latin typeface="Lato"/>
              </a:rPr>
              <a:t>Mobility and safety gaps</a:t>
            </a:r>
            <a:endParaRPr b="0" lang="en-US" sz="4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TextBox 4"/>
          <p:cNvSpPr/>
          <p:nvPr/>
        </p:nvSpPr>
        <p:spPr>
          <a:xfrm>
            <a:off x="502920" y="960120"/>
            <a:ext cx="11173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500" spc="-1" strike="noStrike">
                <a:solidFill>
                  <a:srgbClr val="425257"/>
                </a:solidFill>
                <a:latin typeface="Lato"/>
              </a:rPr>
              <a:t>Study concerns—not measured local findings.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Rectangle 5"/>
          <p:cNvSpPr/>
          <p:nvPr/>
        </p:nvSpPr>
        <p:spPr>
          <a:xfrm>
            <a:off x="484560" y="6382440"/>
            <a:ext cx="11201040" cy="11520"/>
          </a:xfrm>
          <a:prstGeom prst="rect">
            <a:avLst/>
          </a:prstGeom>
          <a:solidFill>
            <a:srgbClr val="d5e2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3120" bIns="-331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TextBox 6"/>
          <p:cNvSpPr/>
          <p:nvPr/>
        </p:nvSpPr>
        <p:spPr>
          <a:xfrm>
            <a:off x="502920" y="649692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425257"/>
                </a:solidFill>
                <a:latin typeface="Lato"/>
              </a:rPr>
              <a:t>Sources: WHO (2023) [1]; Bagalà et al. (2012) [6].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Box 7"/>
          <p:cNvSpPr/>
          <p:nvPr/>
        </p:nvSpPr>
        <p:spPr>
          <a:xfrm>
            <a:off x="11201400" y="6464880"/>
            <a:ext cx="4842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7d82"/>
                </a:solidFill>
                <a:latin typeface="Lato"/>
              </a:rPr>
              <a:t>02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Rounded Rectangle 8"/>
          <p:cNvSpPr/>
          <p:nvPr/>
        </p:nvSpPr>
        <p:spPr>
          <a:xfrm>
            <a:off x="502920" y="1563480"/>
            <a:ext cx="5467680" cy="2002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7" name="Oval 9"/>
          <p:cNvSpPr/>
          <p:nvPr/>
        </p:nvSpPr>
        <p:spPr>
          <a:xfrm>
            <a:off x="685800" y="1746360"/>
            <a:ext cx="447840" cy="447840"/>
          </a:xfrm>
          <a:prstGeom prst="ellipse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TextBox 10"/>
          <p:cNvSpPr/>
          <p:nvPr/>
        </p:nvSpPr>
        <p:spPr>
          <a:xfrm>
            <a:off x="694800" y="1783080"/>
            <a:ext cx="4294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Lato"/>
              </a:rPr>
              <a:t>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Box 11"/>
          <p:cNvSpPr/>
          <p:nvPr/>
        </p:nvSpPr>
        <p:spPr>
          <a:xfrm>
            <a:off x="1271160" y="1746360"/>
            <a:ext cx="449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Limited control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TextBox 12"/>
          <p:cNvSpPr/>
          <p:nvPr/>
        </p:nvSpPr>
        <p:spPr>
          <a:xfrm>
            <a:off x="713160" y="2221920"/>
            <a:ext cx="414180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Limited hand strength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or dexterity can make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control difficult.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Rounded Rectangle 13"/>
          <p:cNvSpPr/>
          <p:nvPr/>
        </p:nvSpPr>
        <p:spPr>
          <a:xfrm>
            <a:off x="4892040" y="2350080"/>
            <a:ext cx="914040" cy="941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2" name="Picture 14" descr="Illustrative project detail for limited control."/>
          <p:cNvPicPr/>
          <p:nvPr/>
        </p:nvPicPr>
        <p:blipFill>
          <a:blip r:embed="rId1"/>
          <a:stretch/>
        </p:blipFill>
        <p:spPr>
          <a:xfrm>
            <a:off x="4928760" y="2395800"/>
            <a:ext cx="840960" cy="840960"/>
          </a:xfrm>
          <a:prstGeom prst="rect">
            <a:avLst/>
          </a:prstGeom>
          <a:ln w="0">
            <a:noFill/>
          </a:ln>
        </p:spPr>
      </p:pic>
      <p:sp>
        <p:nvSpPr>
          <p:cNvPr id="103" name="Rounded Rectangle 15"/>
          <p:cNvSpPr/>
          <p:nvPr/>
        </p:nvSpPr>
        <p:spPr>
          <a:xfrm>
            <a:off x="6217920" y="1563480"/>
            <a:ext cx="5467680" cy="2002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Oval 16"/>
          <p:cNvSpPr/>
          <p:nvPr/>
        </p:nvSpPr>
        <p:spPr>
          <a:xfrm>
            <a:off x="6400800" y="1746360"/>
            <a:ext cx="447840" cy="447840"/>
          </a:xfrm>
          <a:prstGeom prst="ellipse">
            <a:avLst/>
          </a:prstGeom>
          <a:solidFill>
            <a:srgbClr val="8a5a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5" name="TextBox 17"/>
          <p:cNvSpPr/>
          <p:nvPr/>
        </p:nvSpPr>
        <p:spPr>
          <a:xfrm>
            <a:off x="6409800" y="1783080"/>
            <a:ext cx="4294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Lato"/>
              </a:rPr>
              <a:t>2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Box 18"/>
          <p:cNvSpPr/>
          <p:nvPr/>
        </p:nvSpPr>
        <p:spPr>
          <a:xfrm>
            <a:off x="6986160" y="1746360"/>
            <a:ext cx="449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Physical effort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Box 19"/>
          <p:cNvSpPr/>
          <p:nvPr/>
        </p:nvSpPr>
        <p:spPr>
          <a:xfrm>
            <a:off x="6428160" y="2221920"/>
            <a:ext cx="414180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Manual propulsion can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be tiring and limit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independence.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Rounded Rectangle 20"/>
          <p:cNvSpPr/>
          <p:nvPr/>
        </p:nvSpPr>
        <p:spPr>
          <a:xfrm>
            <a:off x="10607040" y="2350080"/>
            <a:ext cx="914040" cy="941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9" name="Picture 21" descr="Illustrative project detail for physical effort."/>
          <p:cNvPicPr/>
          <p:nvPr/>
        </p:nvPicPr>
        <p:blipFill>
          <a:blip r:embed="rId2"/>
          <a:stretch/>
        </p:blipFill>
        <p:spPr>
          <a:xfrm>
            <a:off x="10821240" y="2386440"/>
            <a:ext cx="486000" cy="859320"/>
          </a:xfrm>
          <a:prstGeom prst="rect">
            <a:avLst/>
          </a:prstGeom>
          <a:ln w="0">
            <a:noFill/>
          </a:ln>
        </p:spPr>
      </p:pic>
      <p:sp>
        <p:nvSpPr>
          <p:cNvPr id="110" name="Rounded Rectangle 22"/>
          <p:cNvSpPr/>
          <p:nvPr/>
        </p:nvSpPr>
        <p:spPr>
          <a:xfrm>
            <a:off x="502920" y="3666600"/>
            <a:ext cx="5467680" cy="2002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1" name="Oval 23"/>
          <p:cNvSpPr/>
          <p:nvPr/>
        </p:nvSpPr>
        <p:spPr>
          <a:xfrm>
            <a:off x="685800" y="3849480"/>
            <a:ext cx="447840" cy="447840"/>
          </a:xfrm>
          <a:prstGeom prst="ellipse">
            <a:avLst/>
          </a:prstGeom>
          <a:solidFill>
            <a:srgbClr val="8a5a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2" name="TextBox 24"/>
          <p:cNvSpPr/>
          <p:nvPr/>
        </p:nvSpPr>
        <p:spPr>
          <a:xfrm>
            <a:off x="694800" y="3886200"/>
            <a:ext cx="4294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Lato"/>
              </a:rPr>
              <a:t>3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Box 25"/>
          <p:cNvSpPr/>
          <p:nvPr/>
        </p:nvSpPr>
        <p:spPr>
          <a:xfrm>
            <a:off x="1271160" y="3849480"/>
            <a:ext cx="449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Delayed help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TextBox 26"/>
          <p:cNvSpPr/>
          <p:nvPr/>
        </p:nvSpPr>
        <p:spPr>
          <a:xfrm>
            <a:off x="713160" y="4325040"/>
            <a:ext cx="414180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After a suspected fall,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help may not arrive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promptly.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Rounded Rectangle 27"/>
          <p:cNvSpPr/>
          <p:nvPr/>
        </p:nvSpPr>
        <p:spPr>
          <a:xfrm>
            <a:off x="4892040" y="4453200"/>
            <a:ext cx="914040" cy="941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6" name="Picture 28" descr="Illustrative project detail for delayed help."/>
          <p:cNvPicPr/>
          <p:nvPr/>
        </p:nvPicPr>
        <p:blipFill>
          <a:blip r:embed="rId3"/>
          <a:stretch/>
        </p:blipFill>
        <p:spPr>
          <a:xfrm>
            <a:off x="4928760" y="4555080"/>
            <a:ext cx="840960" cy="728640"/>
          </a:xfrm>
          <a:prstGeom prst="rect">
            <a:avLst/>
          </a:prstGeom>
          <a:ln w="0">
            <a:noFill/>
          </a:ln>
        </p:spPr>
      </p:pic>
      <p:sp>
        <p:nvSpPr>
          <p:cNvPr id="117" name="Rounded Rectangle 29"/>
          <p:cNvSpPr/>
          <p:nvPr/>
        </p:nvSpPr>
        <p:spPr>
          <a:xfrm>
            <a:off x="6217920" y="3666600"/>
            <a:ext cx="5467680" cy="2002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Oval 30"/>
          <p:cNvSpPr/>
          <p:nvPr/>
        </p:nvSpPr>
        <p:spPr>
          <a:xfrm>
            <a:off x="6400800" y="3849480"/>
            <a:ext cx="447840" cy="447840"/>
          </a:xfrm>
          <a:prstGeom prst="ellipse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9" name="TextBox 31"/>
          <p:cNvSpPr/>
          <p:nvPr/>
        </p:nvSpPr>
        <p:spPr>
          <a:xfrm>
            <a:off x="6409800" y="3886200"/>
            <a:ext cx="4294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Lato"/>
              </a:rPr>
              <a:t>4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Box 32"/>
          <p:cNvSpPr/>
          <p:nvPr/>
        </p:nvSpPr>
        <p:spPr>
          <a:xfrm>
            <a:off x="6986160" y="3849480"/>
            <a:ext cx="449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Missing location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TextBox 33"/>
          <p:cNvSpPr/>
          <p:nvPr/>
        </p:nvSpPr>
        <p:spPr>
          <a:xfrm>
            <a:off x="6428160" y="4325040"/>
            <a:ext cx="414180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Caregivers may not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know where support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is needed.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Rounded Rectangle 34"/>
          <p:cNvSpPr/>
          <p:nvPr/>
        </p:nvSpPr>
        <p:spPr>
          <a:xfrm>
            <a:off x="10607040" y="4453200"/>
            <a:ext cx="914040" cy="941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3" name="Picture 35" descr="Illustrative project detail for missing location."/>
          <p:cNvPicPr/>
          <p:nvPr/>
        </p:nvPicPr>
        <p:blipFill>
          <a:blip r:embed="rId4"/>
          <a:stretch/>
        </p:blipFill>
        <p:spPr>
          <a:xfrm>
            <a:off x="10643760" y="4647600"/>
            <a:ext cx="840960" cy="543600"/>
          </a:xfrm>
          <a:prstGeom prst="rect">
            <a:avLst/>
          </a:prstGeom>
          <a:ln w="0">
            <a:noFill/>
          </a:ln>
        </p:spPr>
      </p:pic>
      <p:sp>
        <p:nvSpPr>
          <p:cNvPr id="124" name="Rounded Rectangle 36"/>
          <p:cNvSpPr/>
          <p:nvPr/>
        </p:nvSpPr>
        <p:spPr>
          <a:xfrm>
            <a:off x="502920" y="5870520"/>
            <a:ext cx="11182680" cy="392760"/>
          </a:xfrm>
          <a:prstGeom prst="roundRect">
            <a:avLst>
              <a:gd name="adj" fmla="val 12000"/>
            </a:avLst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5" name="TextBox 37"/>
          <p:cNvSpPr/>
          <p:nvPr/>
        </p:nvSpPr>
        <p:spPr>
          <a:xfrm>
            <a:off x="667440" y="5829480"/>
            <a:ext cx="108442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ffffff"/>
                </a:solidFill>
                <a:latin typeface="Lato"/>
              </a:rPr>
              <a:t>Need: intuitive movement control + prompt caregiver alerts.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"/>
          <p:cNvSpPr/>
          <p:nvPr/>
        </p:nvSpPr>
        <p:spPr>
          <a:xfrm>
            <a:off x="0" y="0"/>
            <a:ext cx="9582480" cy="6840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7" name="Rectangle 2"/>
          <p:cNvSpPr/>
          <p:nvPr/>
        </p:nvSpPr>
        <p:spPr>
          <a:xfrm>
            <a:off x="9582840" y="0"/>
            <a:ext cx="2609280" cy="6840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8" name="TextBox 3"/>
          <p:cNvSpPr/>
          <p:nvPr/>
        </p:nvSpPr>
        <p:spPr>
          <a:xfrm>
            <a:off x="484560" y="283320"/>
            <a:ext cx="111736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4100" spc="-1" strike="noStrike">
                <a:solidFill>
                  <a:srgbClr val="20282c"/>
                </a:solidFill>
                <a:latin typeface="Lato"/>
              </a:rPr>
              <a:t>Four measurable objectives</a:t>
            </a:r>
            <a:endParaRPr b="0" lang="en-US" sz="4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Box 4"/>
          <p:cNvSpPr/>
          <p:nvPr/>
        </p:nvSpPr>
        <p:spPr>
          <a:xfrm>
            <a:off x="502920" y="960120"/>
            <a:ext cx="11173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500" spc="-1" strike="noStrike">
                <a:solidFill>
                  <a:srgbClr val="425257"/>
                </a:solidFill>
                <a:latin typeface="Lato"/>
              </a:rPr>
              <a:t>Eight-week study • Planned work, not completed results.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Rectangle 5"/>
          <p:cNvSpPr/>
          <p:nvPr/>
        </p:nvSpPr>
        <p:spPr>
          <a:xfrm>
            <a:off x="484560" y="6382440"/>
            <a:ext cx="11201040" cy="11520"/>
          </a:xfrm>
          <a:prstGeom prst="rect">
            <a:avLst/>
          </a:prstGeom>
          <a:solidFill>
            <a:srgbClr val="d5e2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3120" bIns="-331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1" name="TextBox 6"/>
          <p:cNvSpPr/>
          <p:nvPr/>
        </p:nvSpPr>
        <p:spPr>
          <a:xfrm>
            <a:off x="502920" y="649692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425257"/>
                </a:solidFill>
                <a:latin typeface="Lato"/>
              </a:rPr>
              <a:t>Sources: supplied project plan; WHO [1]; Bagalà et al. [6].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Box 7"/>
          <p:cNvSpPr/>
          <p:nvPr/>
        </p:nvSpPr>
        <p:spPr>
          <a:xfrm>
            <a:off x="11201400" y="6464880"/>
            <a:ext cx="4842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7d82"/>
                </a:solidFill>
                <a:latin typeface="Lato"/>
              </a:rPr>
              <a:t>03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Rounded Rectangle 8"/>
          <p:cNvSpPr/>
          <p:nvPr/>
        </p:nvSpPr>
        <p:spPr>
          <a:xfrm>
            <a:off x="502920" y="1618560"/>
            <a:ext cx="11182680" cy="100548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4" name="Rounded Rectangle 9"/>
          <p:cNvSpPr/>
          <p:nvPr/>
        </p:nvSpPr>
        <p:spPr>
          <a:xfrm>
            <a:off x="502920" y="1618560"/>
            <a:ext cx="1883160" cy="1005480"/>
          </a:xfrm>
          <a:prstGeom prst="roundRect">
            <a:avLst>
              <a:gd name="adj" fmla="val 12000"/>
            </a:avLst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5" name="TextBox 10"/>
          <p:cNvSpPr/>
          <p:nvPr/>
        </p:nvSpPr>
        <p:spPr>
          <a:xfrm>
            <a:off x="685800" y="1956960"/>
            <a:ext cx="150840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700" spc="-1" strike="noStrike">
                <a:solidFill>
                  <a:srgbClr val="ffffff"/>
                </a:solidFill>
                <a:latin typeface="Lato"/>
              </a:rPr>
              <a:t>WEEK 1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TextBox 11"/>
          <p:cNvSpPr/>
          <p:nvPr/>
        </p:nvSpPr>
        <p:spPr>
          <a:xfrm>
            <a:off x="2660760" y="1728360"/>
            <a:ext cx="872316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Document 10 user and caregiver requirements.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Rounded Rectangle 12"/>
          <p:cNvSpPr/>
          <p:nvPr/>
        </p:nvSpPr>
        <p:spPr>
          <a:xfrm>
            <a:off x="502920" y="2747880"/>
            <a:ext cx="11182680" cy="100548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8" name="Rounded Rectangle 13"/>
          <p:cNvSpPr/>
          <p:nvPr/>
        </p:nvSpPr>
        <p:spPr>
          <a:xfrm>
            <a:off x="502920" y="2747880"/>
            <a:ext cx="1883160" cy="1005480"/>
          </a:xfrm>
          <a:prstGeom prst="roundRect">
            <a:avLst>
              <a:gd name="adj" fmla="val 12000"/>
            </a:avLst>
          </a:prstGeom>
          <a:solidFill>
            <a:srgbClr val="8a5a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9" name="TextBox 14"/>
          <p:cNvSpPr/>
          <p:nvPr/>
        </p:nvSpPr>
        <p:spPr>
          <a:xfrm>
            <a:off x="685800" y="3086280"/>
            <a:ext cx="150840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700" spc="-1" strike="noStrike">
                <a:solidFill>
                  <a:srgbClr val="ffffff"/>
                </a:solidFill>
                <a:latin typeface="Lato"/>
              </a:rPr>
              <a:t>WEEK 3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Box 15"/>
          <p:cNvSpPr/>
          <p:nvPr/>
        </p:nvSpPr>
        <p:spPr>
          <a:xfrm>
            <a:off x="2660760" y="2857680"/>
            <a:ext cx="872316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Build the gesture-control model;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test 100 movement commands.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Rounded Rectangle 16"/>
          <p:cNvSpPr/>
          <p:nvPr/>
        </p:nvSpPr>
        <p:spPr>
          <a:xfrm>
            <a:off x="502920" y="3877200"/>
            <a:ext cx="11182680" cy="100548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2" name="Rounded Rectangle 17"/>
          <p:cNvSpPr/>
          <p:nvPr/>
        </p:nvSpPr>
        <p:spPr>
          <a:xfrm>
            <a:off x="502920" y="3877200"/>
            <a:ext cx="1883160" cy="1005480"/>
          </a:xfrm>
          <a:prstGeom prst="roundRect">
            <a:avLst>
              <a:gd name="adj" fmla="val 12000"/>
            </a:avLst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3" name="TextBox 18"/>
          <p:cNvSpPr/>
          <p:nvPr/>
        </p:nvSpPr>
        <p:spPr>
          <a:xfrm>
            <a:off x="685800" y="4215240"/>
            <a:ext cx="150840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700" spc="-1" strike="noStrike">
                <a:solidFill>
                  <a:srgbClr val="ffffff"/>
                </a:solidFill>
                <a:latin typeface="Lato"/>
              </a:rPr>
              <a:t>WEEK 5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TextBox 19"/>
          <p:cNvSpPr/>
          <p:nvPr/>
        </p:nvSpPr>
        <p:spPr>
          <a:xfrm>
            <a:off x="2660760" y="3986640"/>
            <a:ext cx="872316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Integrate caregiver alerts;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safely simulate 20 fall-candidate events.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Rounded Rectangle 20"/>
          <p:cNvSpPr/>
          <p:nvPr/>
        </p:nvSpPr>
        <p:spPr>
          <a:xfrm>
            <a:off x="502920" y="5006520"/>
            <a:ext cx="11182680" cy="100548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6" name="Rounded Rectangle 21"/>
          <p:cNvSpPr/>
          <p:nvPr/>
        </p:nvSpPr>
        <p:spPr>
          <a:xfrm>
            <a:off x="502920" y="5006520"/>
            <a:ext cx="1883160" cy="1005480"/>
          </a:xfrm>
          <a:prstGeom prst="roundRect">
            <a:avLst>
              <a:gd name="adj" fmla="val 12000"/>
            </a:avLst>
          </a:prstGeom>
          <a:solidFill>
            <a:srgbClr val="8a5a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7" name="TextBox 22"/>
          <p:cNvSpPr/>
          <p:nvPr/>
        </p:nvSpPr>
        <p:spPr>
          <a:xfrm>
            <a:off x="685800" y="5344560"/>
            <a:ext cx="150840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700" spc="-1" strike="noStrike">
                <a:solidFill>
                  <a:srgbClr val="ffffff"/>
                </a:solidFill>
                <a:latin typeface="Lato"/>
              </a:rPr>
              <a:t>WEEK 8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TextBox 23"/>
          <p:cNvSpPr/>
          <p:nvPr/>
        </p:nvSpPr>
        <p:spPr>
          <a:xfrm>
            <a:off x="2660760" y="5115960"/>
            <a:ext cx="872316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Evaluate accuracy, false alarms and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4000"/>
              </a:lnSpc>
            </a:pPr>
            <a:r>
              <a:rPr b="1" lang="en-US" sz="3000" spc="-1" strike="noStrike">
                <a:solidFill>
                  <a:srgbClr val="20282c"/>
                </a:solidFill>
                <a:latin typeface="Lato"/>
              </a:rPr>
              <a:t>responses to 10 radio-link failures.</a:t>
            </a:r>
            <a:endParaRPr b="0" lang="en-US" sz="3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"/>
          <p:cNvSpPr/>
          <p:nvPr/>
        </p:nvSpPr>
        <p:spPr>
          <a:xfrm>
            <a:off x="0" y="0"/>
            <a:ext cx="9582480" cy="6840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0" name="Rectangle 2"/>
          <p:cNvSpPr/>
          <p:nvPr/>
        </p:nvSpPr>
        <p:spPr>
          <a:xfrm>
            <a:off x="9582840" y="0"/>
            <a:ext cx="2609280" cy="6840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1" name="TextBox 3"/>
          <p:cNvSpPr/>
          <p:nvPr/>
        </p:nvSpPr>
        <p:spPr>
          <a:xfrm>
            <a:off x="484560" y="283320"/>
            <a:ext cx="111736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4100" spc="-1" strike="noStrike">
                <a:solidFill>
                  <a:srgbClr val="20282c"/>
                </a:solidFill>
                <a:latin typeface="Lato"/>
              </a:rPr>
              <a:t>Prototype: components and roles</a:t>
            </a:r>
            <a:endParaRPr b="0" lang="en-US" sz="4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TextBox 4"/>
          <p:cNvSpPr/>
          <p:nvPr/>
        </p:nvSpPr>
        <p:spPr>
          <a:xfrm>
            <a:off x="502920" y="960120"/>
            <a:ext cx="11173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500" spc="-1" strike="noStrike">
                <a:solidFill>
                  <a:srgbClr val="425257"/>
                </a:solidFill>
                <a:latin typeface="Lato"/>
              </a:rPr>
              <a:t>Tabletop model only—not passenger-ready.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Rectangle 5"/>
          <p:cNvSpPr/>
          <p:nvPr/>
        </p:nvSpPr>
        <p:spPr>
          <a:xfrm>
            <a:off x="484560" y="6382440"/>
            <a:ext cx="11201040" cy="11520"/>
          </a:xfrm>
          <a:prstGeom prst="rect">
            <a:avLst/>
          </a:prstGeom>
          <a:solidFill>
            <a:srgbClr val="d5e2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3120" bIns="-331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4" name="TextBox 6"/>
          <p:cNvSpPr/>
          <p:nvPr/>
        </p:nvSpPr>
        <p:spPr>
          <a:xfrm>
            <a:off x="502920" y="649692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425257"/>
                </a:solidFill>
                <a:latin typeface="Lato"/>
              </a:rPr>
              <a:t>Sources: Arduino; InvenSense; SIMCom; ST; GPS/servo [2–5, 7–9].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Box 7"/>
          <p:cNvSpPr/>
          <p:nvPr/>
        </p:nvSpPr>
        <p:spPr>
          <a:xfrm>
            <a:off x="11201400" y="6464880"/>
            <a:ext cx="4842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7d82"/>
                </a:solidFill>
                <a:latin typeface="Lato"/>
              </a:rPr>
              <a:t>04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Rounded Rectangle 8"/>
          <p:cNvSpPr/>
          <p:nvPr/>
        </p:nvSpPr>
        <p:spPr>
          <a:xfrm>
            <a:off x="502920" y="152712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7" name="Rounded Rectangle 9"/>
          <p:cNvSpPr/>
          <p:nvPr/>
        </p:nvSpPr>
        <p:spPr>
          <a:xfrm>
            <a:off x="612720" y="160020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58" name="Picture 10" descr="Supplied photograph illustrating Arduino Uno ×2. Variant and final wiring must be confirmed."/>
          <p:cNvPicPr/>
          <p:nvPr/>
        </p:nvPicPr>
        <p:blipFill>
          <a:blip r:embed="rId1"/>
          <a:stretch/>
        </p:blipFill>
        <p:spPr>
          <a:xfrm>
            <a:off x="720360" y="1613880"/>
            <a:ext cx="835560" cy="685440"/>
          </a:xfrm>
          <a:prstGeom prst="rect">
            <a:avLst/>
          </a:prstGeom>
          <a:ln w="0">
            <a:noFill/>
          </a:ln>
        </p:spPr>
      </p:pic>
      <p:sp>
        <p:nvSpPr>
          <p:cNvPr id="159" name="TextBox 11"/>
          <p:cNvSpPr/>
          <p:nvPr/>
        </p:nvSpPr>
        <p:spPr>
          <a:xfrm>
            <a:off x="1847160" y="158544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Arduino Uno ×2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TextBox 12"/>
          <p:cNvSpPr/>
          <p:nvPr/>
        </p:nvSpPr>
        <p:spPr>
          <a:xfrm>
            <a:off x="1847160" y="197136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Control both units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Rounded Rectangle 13"/>
          <p:cNvSpPr/>
          <p:nvPr/>
        </p:nvSpPr>
        <p:spPr>
          <a:xfrm>
            <a:off x="466560" y="238644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2" name="Rounded Rectangle 14"/>
          <p:cNvSpPr/>
          <p:nvPr/>
        </p:nvSpPr>
        <p:spPr>
          <a:xfrm>
            <a:off x="612720" y="252828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3" name="Picture 15" descr="Supplied photograph illustrating MPU6050. Variant and final wiring must be confirmed."/>
          <p:cNvPicPr/>
          <p:nvPr/>
        </p:nvPicPr>
        <p:blipFill>
          <a:blip r:embed="rId2"/>
          <a:stretch/>
        </p:blipFill>
        <p:spPr>
          <a:xfrm>
            <a:off x="815760" y="2541960"/>
            <a:ext cx="644760" cy="685440"/>
          </a:xfrm>
          <a:prstGeom prst="rect">
            <a:avLst/>
          </a:prstGeom>
          <a:ln w="0">
            <a:noFill/>
          </a:ln>
        </p:spPr>
      </p:pic>
      <p:sp>
        <p:nvSpPr>
          <p:cNvPr id="164" name="TextBox 16"/>
          <p:cNvSpPr/>
          <p:nvPr/>
        </p:nvSpPr>
        <p:spPr>
          <a:xfrm>
            <a:off x="1847160" y="251352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MPU6050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TextBox 17"/>
          <p:cNvSpPr/>
          <p:nvPr/>
        </p:nvSpPr>
        <p:spPr>
          <a:xfrm>
            <a:off x="1847160" y="289944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Sense arm motion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Rounded Rectangle 18"/>
          <p:cNvSpPr/>
          <p:nvPr/>
        </p:nvSpPr>
        <p:spPr>
          <a:xfrm>
            <a:off x="502920" y="338328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7" name="Rounded Rectangle 19"/>
          <p:cNvSpPr/>
          <p:nvPr/>
        </p:nvSpPr>
        <p:spPr>
          <a:xfrm>
            <a:off x="612720" y="345636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8" name="Picture 20" descr="Supplied photograph illustrating 433 MHz RF pair. Variant and final wiring must be confirmed."/>
          <p:cNvPicPr/>
          <p:nvPr/>
        </p:nvPicPr>
        <p:blipFill>
          <a:blip r:embed="rId3"/>
          <a:stretch/>
        </p:blipFill>
        <p:spPr>
          <a:xfrm>
            <a:off x="640080" y="3528720"/>
            <a:ext cx="996480" cy="568080"/>
          </a:xfrm>
          <a:prstGeom prst="rect">
            <a:avLst/>
          </a:prstGeom>
          <a:ln w="0">
            <a:noFill/>
          </a:ln>
        </p:spPr>
      </p:pic>
      <p:sp>
        <p:nvSpPr>
          <p:cNvPr id="169" name="TextBox 21"/>
          <p:cNvSpPr/>
          <p:nvPr/>
        </p:nvSpPr>
        <p:spPr>
          <a:xfrm>
            <a:off x="1847160" y="344196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433 MHz RF pair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TextBox 22"/>
          <p:cNvSpPr/>
          <p:nvPr/>
        </p:nvSpPr>
        <p:spPr>
          <a:xfrm>
            <a:off x="1847160" y="382752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Send commands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Rounded Rectangle 23"/>
          <p:cNvSpPr/>
          <p:nvPr/>
        </p:nvSpPr>
        <p:spPr>
          <a:xfrm>
            <a:off x="502920" y="431136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2" name="Rounded Rectangle 24"/>
          <p:cNvSpPr/>
          <p:nvPr/>
        </p:nvSpPr>
        <p:spPr>
          <a:xfrm>
            <a:off x="612720" y="438444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73" name="Picture 25" descr="Supplied photograph illustrating GPS module. Variant and final wiring must be confirmed."/>
          <p:cNvPicPr/>
          <p:nvPr/>
        </p:nvPicPr>
        <p:blipFill>
          <a:blip r:embed="rId4"/>
          <a:stretch/>
        </p:blipFill>
        <p:spPr>
          <a:xfrm>
            <a:off x="640080" y="4419000"/>
            <a:ext cx="996480" cy="644040"/>
          </a:xfrm>
          <a:prstGeom prst="rect">
            <a:avLst/>
          </a:prstGeom>
          <a:ln w="0">
            <a:noFill/>
          </a:ln>
        </p:spPr>
      </p:pic>
      <p:sp>
        <p:nvSpPr>
          <p:cNvPr id="174" name="TextBox 26"/>
          <p:cNvSpPr/>
          <p:nvPr/>
        </p:nvSpPr>
        <p:spPr>
          <a:xfrm>
            <a:off x="1847160" y="437004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GPS module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TextBox 27"/>
          <p:cNvSpPr/>
          <p:nvPr/>
        </p:nvSpPr>
        <p:spPr>
          <a:xfrm>
            <a:off x="1847160" y="475596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Get coordinates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Rounded Rectangle 28"/>
          <p:cNvSpPr/>
          <p:nvPr/>
        </p:nvSpPr>
        <p:spPr>
          <a:xfrm>
            <a:off x="502920" y="523944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7" name="Rounded Rectangle 29"/>
          <p:cNvSpPr/>
          <p:nvPr/>
        </p:nvSpPr>
        <p:spPr>
          <a:xfrm>
            <a:off x="612720" y="531252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78" name="Picture 30" descr="Supplied photograph illustrating SIM800L GSM. Variant and final wiring must be confirmed."/>
          <p:cNvPicPr/>
          <p:nvPr/>
        </p:nvPicPr>
        <p:blipFill>
          <a:blip r:embed="rId5"/>
          <a:stretch/>
        </p:blipFill>
        <p:spPr>
          <a:xfrm>
            <a:off x="742680" y="5326200"/>
            <a:ext cx="791280" cy="685440"/>
          </a:xfrm>
          <a:prstGeom prst="rect">
            <a:avLst/>
          </a:prstGeom>
          <a:ln w="0">
            <a:noFill/>
          </a:ln>
        </p:spPr>
      </p:pic>
      <p:sp>
        <p:nvSpPr>
          <p:cNvPr id="179" name="TextBox 31"/>
          <p:cNvSpPr/>
          <p:nvPr/>
        </p:nvSpPr>
        <p:spPr>
          <a:xfrm>
            <a:off x="1847160" y="529812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SIM800L GSM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TextBox 32"/>
          <p:cNvSpPr/>
          <p:nvPr/>
        </p:nvSpPr>
        <p:spPr>
          <a:xfrm>
            <a:off x="1847160" y="568404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Send caregiver SMS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Rounded Rectangle 33"/>
          <p:cNvSpPr/>
          <p:nvPr/>
        </p:nvSpPr>
        <p:spPr>
          <a:xfrm>
            <a:off x="6217920" y="152712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2" name="Rounded Rectangle 34"/>
          <p:cNvSpPr/>
          <p:nvPr/>
        </p:nvSpPr>
        <p:spPr>
          <a:xfrm>
            <a:off x="6327720" y="160020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83" name="Picture 35" descr="Supplied photograph illustrating L298N / L293D. Variant and final wiring must be confirmed."/>
          <p:cNvPicPr/>
          <p:nvPr/>
        </p:nvPicPr>
        <p:blipFill>
          <a:blip r:embed="rId6"/>
          <a:stretch/>
        </p:blipFill>
        <p:spPr>
          <a:xfrm>
            <a:off x="6463080" y="1613880"/>
            <a:ext cx="780480" cy="685440"/>
          </a:xfrm>
          <a:prstGeom prst="rect">
            <a:avLst/>
          </a:prstGeom>
          <a:ln w="0">
            <a:noFill/>
          </a:ln>
        </p:spPr>
      </p:pic>
      <p:sp>
        <p:nvSpPr>
          <p:cNvPr id="184" name="TextBox 36"/>
          <p:cNvSpPr/>
          <p:nvPr/>
        </p:nvSpPr>
        <p:spPr>
          <a:xfrm>
            <a:off x="7562160" y="158544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L298N / L293D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TextBox 37"/>
          <p:cNvSpPr/>
          <p:nvPr/>
        </p:nvSpPr>
        <p:spPr>
          <a:xfrm>
            <a:off x="7562160" y="197136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Drive model motors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Rounded Rectangle 38"/>
          <p:cNvSpPr/>
          <p:nvPr/>
        </p:nvSpPr>
        <p:spPr>
          <a:xfrm>
            <a:off x="6217920" y="245520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7" name="Rounded Rectangle 39"/>
          <p:cNvSpPr/>
          <p:nvPr/>
        </p:nvSpPr>
        <p:spPr>
          <a:xfrm>
            <a:off x="6327720" y="252828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88" name="Picture 40" descr="Supplied photograph illustrating Motors + wheels. Variant and final wiring must be confirmed."/>
          <p:cNvPicPr/>
          <p:nvPr/>
        </p:nvPicPr>
        <p:blipFill>
          <a:blip r:embed="rId7"/>
          <a:stretch/>
        </p:blipFill>
        <p:spPr>
          <a:xfrm>
            <a:off x="6355080" y="2553120"/>
            <a:ext cx="996480" cy="663480"/>
          </a:xfrm>
          <a:prstGeom prst="rect">
            <a:avLst/>
          </a:prstGeom>
          <a:ln w="0">
            <a:noFill/>
          </a:ln>
        </p:spPr>
      </p:pic>
      <p:sp>
        <p:nvSpPr>
          <p:cNvPr id="189" name="TextBox 41"/>
          <p:cNvSpPr/>
          <p:nvPr/>
        </p:nvSpPr>
        <p:spPr>
          <a:xfrm>
            <a:off x="7562160" y="251352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Motors + wheels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TextBox 42"/>
          <p:cNvSpPr/>
          <p:nvPr/>
        </p:nvSpPr>
        <p:spPr>
          <a:xfrm>
            <a:off x="7562160" y="289944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Move the model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Rounded Rectangle 43"/>
          <p:cNvSpPr/>
          <p:nvPr/>
        </p:nvSpPr>
        <p:spPr>
          <a:xfrm>
            <a:off x="6217920" y="338328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2" name="Rounded Rectangle 44"/>
          <p:cNvSpPr/>
          <p:nvPr/>
        </p:nvSpPr>
        <p:spPr>
          <a:xfrm>
            <a:off x="6327720" y="345636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93" name="Picture 45" descr="Supplied photograph illustrating SG90 servos*. Variant and final wiring must be confirmed."/>
          <p:cNvPicPr/>
          <p:nvPr/>
        </p:nvPicPr>
        <p:blipFill>
          <a:blip r:embed="rId8"/>
          <a:stretch/>
        </p:blipFill>
        <p:spPr>
          <a:xfrm>
            <a:off x="6386760" y="3470040"/>
            <a:ext cx="933120" cy="685440"/>
          </a:xfrm>
          <a:prstGeom prst="rect">
            <a:avLst/>
          </a:prstGeom>
          <a:ln w="0">
            <a:noFill/>
          </a:ln>
        </p:spPr>
      </p:pic>
      <p:sp>
        <p:nvSpPr>
          <p:cNvPr id="194" name="TextBox 46"/>
          <p:cNvSpPr/>
          <p:nvPr/>
        </p:nvSpPr>
        <p:spPr>
          <a:xfrm>
            <a:off x="7562160" y="344196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SG90 servos*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TextBox 47"/>
          <p:cNvSpPr/>
          <p:nvPr/>
        </p:nvSpPr>
        <p:spPr>
          <a:xfrm>
            <a:off x="7562160" y="382752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Optional steering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Rounded Rectangle 48"/>
          <p:cNvSpPr/>
          <p:nvPr/>
        </p:nvSpPr>
        <p:spPr>
          <a:xfrm>
            <a:off x="6217920" y="431136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7" name="Rounded Rectangle 49"/>
          <p:cNvSpPr/>
          <p:nvPr/>
        </p:nvSpPr>
        <p:spPr>
          <a:xfrm>
            <a:off x="6327720" y="438444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98" name="Picture 50" descr="Supplied photograph illustrating Local buzzer. Variant and final wiring must be confirmed."/>
          <p:cNvPicPr/>
          <p:nvPr/>
        </p:nvPicPr>
        <p:blipFill>
          <a:blip r:embed="rId9"/>
          <a:stretch/>
        </p:blipFill>
        <p:spPr>
          <a:xfrm>
            <a:off x="6355080" y="4414320"/>
            <a:ext cx="996480" cy="653040"/>
          </a:xfrm>
          <a:prstGeom prst="rect">
            <a:avLst/>
          </a:prstGeom>
          <a:ln w="0">
            <a:noFill/>
          </a:ln>
        </p:spPr>
      </p:pic>
      <p:sp>
        <p:nvSpPr>
          <p:cNvPr id="199" name="TextBox 51"/>
          <p:cNvSpPr/>
          <p:nvPr/>
        </p:nvSpPr>
        <p:spPr>
          <a:xfrm>
            <a:off x="7562160" y="437004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Local buzzer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TextBox 52"/>
          <p:cNvSpPr/>
          <p:nvPr/>
        </p:nvSpPr>
        <p:spPr>
          <a:xfrm>
            <a:off x="7562160" y="475596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Sound an alert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Rounded Rectangle 53"/>
          <p:cNvSpPr/>
          <p:nvPr/>
        </p:nvSpPr>
        <p:spPr>
          <a:xfrm>
            <a:off x="6217920" y="5239440"/>
            <a:ext cx="5477040" cy="85932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2" name="Rounded Rectangle 54"/>
          <p:cNvSpPr/>
          <p:nvPr/>
        </p:nvSpPr>
        <p:spPr>
          <a:xfrm>
            <a:off x="6327720" y="5312520"/>
            <a:ext cx="1051200" cy="712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203" name="Picture 55" descr="Supplied photograph illustrating Li-ion supply. Variant and final wiring must be confirmed."/>
          <p:cNvPicPr/>
          <p:nvPr/>
        </p:nvPicPr>
        <p:blipFill>
          <a:blip r:embed="rId10"/>
          <a:stretch/>
        </p:blipFill>
        <p:spPr>
          <a:xfrm>
            <a:off x="6355080" y="5345640"/>
            <a:ext cx="996480" cy="646920"/>
          </a:xfrm>
          <a:prstGeom prst="rect">
            <a:avLst/>
          </a:prstGeom>
          <a:ln w="0">
            <a:noFill/>
          </a:ln>
        </p:spPr>
      </p:pic>
      <p:sp>
        <p:nvSpPr>
          <p:cNvPr id="204" name="TextBox 56"/>
          <p:cNvSpPr/>
          <p:nvPr/>
        </p:nvSpPr>
        <p:spPr>
          <a:xfrm>
            <a:off x="7562160" y="5298120"/>
            <a:ext cx="39956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Li-ion supply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TextBox 57"/>
          <p:cNvSpPr/>
          <p:nvPr/>
        </p:nvSpPr>
        <p:spPr>
          <a:xfrm>
            <a:off x="7562160" y="5684040"/>
            <a:ext cx="399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Power the model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 1"/>
          <p:cNvSpPr/>
          <p:nvPr/>
        </p:nvSpPr>
        <p:spPr>
          <a:xfrm>
            <a:off x="0" y="0"/>
            <a:ext cx="9582480" cy="6840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7" name="Rectangle 2"/>
          <p:cNvSpPr/>
          <p:nvPr/>
        </p:nvSpPr>
        <p:spPr>
          <a:xfrm>
            <a:off x="9582840" y="0"/>
            <a:ext cx="2609280" cy="6840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08" name="TextBox 3"/>
          <p:cNvSpPr/>
          <p:nvPr/>
        </p:nvSpPr>
        <p:spPr>
          <a:xfrm>
            <a:off x="484560" y="283320"/>
            <a:ext cx="111736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4100" spc="-1" strike="noStrike">
                <a:solidFill>
                  <a:srgbClr val="20282c"/>
                </a:solidFill>
                <a:latin typeface="Lato"/>
              </a:rPr>
              <a:t>Key references</a:t>
            </a:r>
            <a:endParaRPr b="0" lang="en-US" sz="4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TextBox 4"/>
          <p:cNvSpPr/>
          <p:nvPr/>
        </p:nvSpPr>
        <p:spPr>
          <a:xfrm>
            <a:off x="502920" y="960120"/>
            <a:ext cx="11173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500" spc="-1" strike="noStrike">
                <a:solidFill>
                  <a:srgbClr val="425257"/>
                </a:solidFill>
                <a:latin typeface="Lato"/>
              </a:rPr>
              <a:t>The same reference numbers are used in the report.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Rectangle 5"/>
          <p:cNvSpPr/>
          <p:nvPr/>
        </p:nvSpPr>
        <p:spPr>
          <a:xfrm>
            <a:off x="484560" y="6382440"/>
            <a:ext cx="11201040" cy="11520"/>
          </a:xfrm>
          <a:prstGeom prst="rect">
            <a:avLst/>
          </a:prstGeom>
          <a:solidFill>
            <a:srgbClr val="d5e2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3120" bIns="-331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1" name="TextBox 6"/>
          <p:cNvSpPr/>
          <p:nvPr/>
        </p:nvSpPr>
        <p:spPr>
          <a:xfrm>
            <a:off x="502920" y="649692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425257"/>
                </a:solidFill>
                <a:latin typeface="Lato"/>
              </a:rPr>
              <a:t>Full references [1]–[9], source links and image credits are in the report.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TextBox 7"/>
          <p:cNvSpPr/>
          <p:nvPr/>
        </p:nvSpPr>
        <p:spPr>
          <a:xfrm>
            <a:off x="11201400" y="6464880"/>
            <a:ext cx="4842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7d82"/>
                </a:solidFill>
                <a:latin typeface="Lato"/>
              </a:rPr>
              <a:t>05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Rounded Rectangle 8"/>
          <p:cNvSpPr/>
          <p:nvPr/>
        </p:nvSpPr>
        <p:spPr>
          <a:xfrm>
            <a:off x="502920" y="1618560"/>
            <a:ext cx="5477040" cy="138024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4" name="Rectangle 9"/>
          <p:cNvSpPr/>
          <p:nvPr/>
        </p:nvSpPr>
        <p:spPr>
          <a:xfrm>
            <a:off x="502920" y="1618560"/>
            <a:ext cx="63720" cy="138024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5" name="TextBox 10"/>
          <p:cNvSpPr/>
          <p:nvPr/>
        </p:nvSpPr>
        <p:spPr>
          <a:xfrm>
            <a:off x="713160" y="1719000"/>
            <a:ext cx="506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 u="sng">
                <a:solidFill>
                  <a:srgbClr val="006469"/>
                </a:solidFill>
                <a:uFillTx/>
                <a:latin typeface="Lato"/>
                <a:hlinkClick r:id="rId1"/>
              </a:rPr>
              <a:t>[1] WHO (2023)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TextBox 11"/>
          <p:cNvSpPr/>
          <p:nvPr/>
        </p:nvSpPr>
        <p:spPr>
          <a:xfrm>
            <a:off x="713160" y="2112120"/>
            <a:ext cx="50655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Wheelchair provision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guidelines.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Rounded Rectangle 12"/>
          <p:cNvSpPr/>
          <p:nvPr/>
        </p:nvSpPr>
        <p:spPr>
          <a:xfrm>
            <a:off x="6217920" y="1618560"/>
            <a:ext cx="5477040" cy="138024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8" name="Rectangle 13"/>
          <p:cNvSpPr/>
          <p:nvPr/>
        </p:nvSpPr>
        <p:spPr>
          <a:xfrm>
            <a:off x="6217920" y="1618560"/>
            <a:ext cx="63720" cy="138024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9" name="TextBox 14"/>
          <p:cNvSpPr/>
          <p:nvPr/>
        </p:nvSpPr>
        <p:spPr>
          <a:xfrm>
            <a:off x="6428160" y="1719000"/>
            <a:ext cx="506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 u="sng">
                <a:solidFill>
                  <a:srgbClr val="006469"/>
                </a:solidFill>
                <a:uFillTx/>
                <a:latin typeface="Lato"/>
                <a:hlinkClick r:id="rId2"/>
              </a:rPr>
              <a:t>[2] Arduino (n.d.)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TextBox 15"/>
          <p:cNvSpPr/>
          <p:nvPr/>
        </p:nvSpPr>
        <p:spPr>
          <a:xfrm>
            <a:off x="6428160" y="2112120"/>
            <a:ext cx="50655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UNO R3 official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documentation.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Rounded Rectangle 16"/>
          <p:cNvSpPr/>
          <p:nvPr/>
        </p:nvSpPr>
        <p:spPr>
          <a:xfrm>
            <a:off x="502920" y="3117960"/>
            <a:ext cx="5477040" cy="138024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2" name="Rectangle 17"/>
          <p:cNvSpPr/>
          <p:nvPr/>
        </p:nvSpPr>
        <p:spPr>
          <a:xfrm>
            <a:off x="502920" y="3117960"/>
            <a:ext cx="63720" cy="138024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3" name="TextBox 18"/>
          <p:cNvSpPr/>
          <p:nvPr/>
        </p:nvSpPr>
        <p:spPr>
          <a:xfrm>
            <a:off x="713160" y="3218760"/>
            <a:ext cx="506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 u="sng">
                <a:solidFill>
                  <a:srgbClr val="006469"/>
                </a:solidFill>
                <a:uFillTx/>
                <a:latin typeface="Lato"/>
                <a:hlinkClick r:id="rId3"/>
              </a:rPr>
              <a:t>[3] InvenSense (2013)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TextBox 19"/>
          <p:cNvSpPr/>
          <p:nvPr/>
        </p:nvSpPr>
        <p:spPr>
          <a:xfrm>
            <a:off x="713160" y="3611880"/>
            <a:ext cx="50655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MPU-6000 / MPU-6050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product specification.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Rounded Rectangle 20"/>
          <p:cNvSpPr/>
          <p:nvPr/>
        </p:nvSpPr>
        <p:spPr>
          <a:xfrm>
            <a:off x="6217920" y="3117960"/>
            <a:ext cx="5477040" cy="138024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6" name="Rectangle 21"/>
          <p:cNvSpPr/>
          <p:nvPr/>
        </p:nvSpPr>
        <p:spPr>
          <a:xfrm>
            <a:off x="6217920" y="3117960"/>
            <a:ext cx="63720" cy="138024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7" name="TextBox 22"/>
          <p:cNvSpPr/>
          <p:nvPr/>
        </p:nvSpPr>
        <p:spPr>
          <a:xfrm>
            <a:off x="6428160" y="3218760"/>
            <a:ext cx="506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 u="sng">
                <a:solidFill>
                  <a:srgbClr val="006469"/>
                </a:solidFill>
                <a:uFillTx/>
                <a:latin typeface="Lato"/>
                <a:hlinkClick r:id="rId4"/>
              </a:rPr>
              <a:t>[4] SIMCom (2013)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TextBox 23"/>
          <p:cNvSpPr/>
          <p:nvPr/>
        </p:nvSpPr>
        <p:spPr>
          <a:xfrm>
            <a:off x="6428160" y="3611880"/>
            <a:ext cx="50655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SIM800L hardware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design, version 1.00.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Rounded Rectangle 24"/>
          <p:cNvSpPr/>
          <p:nvPr/>
        </p:nvSpPr>
        <p:spPr>
          <a:xfrm>
            <a:off x="502920" y="4617720"/>
            <a:ext cx="5477040" cy="138024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0" name="Rectangle 25"/>
          <p:cNvSpPr/>
          <p:nvPr/>
        </p:nvSpPr>
        <p:spPr>
          <a:xfrm>
            <a:off x="502920" y="4617720"/>
            <a:ext cx="63720" cy="138024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1" name="TextBox 26"/>
          <p:cNvSpPr/>
          <p:nvPr/>
        </p:nvSpPr>
        <p:spPr>
          <a:xfrm>
            <a:off x="713160" y="4718160"/>
            <a:ext cx="506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 u="sng">
                <a:solidFill>
                  <a:srgbClr val="006469"/>
                </a:solidFill>
                <a:uFillTx/>
                <a:latin typeface="Lato"/>
                <a:hlinkClick r:id="rId5"/>
              </a:rPr>
              <a:t>[5] STMicroelectronics (2023)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TextBox 27"/>
          <p:cNvSpPr/>
          <p:nvPr/>
        </p:nvSpPr>
        <p:spPr>
          <a:xfrm>
            <a:off x="713160" y="5111640"/>
            <a:ext cx="50655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L298 dual full-bridge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driver datasheet.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Rounded Rectangle 28"/>
          <p:cNvSpPr/>
          <p:nvPr/>
        </p:nvSpPr>
        <p:spPr>
          <a:xfrm>
            <a:off x="6217920" y="4617720"/>
            <a:ext cx="5477040" cy="1380240"/>
          </a:xfrm>
          <a:prstGeom prst="roundRect">
            <a:avLst>
              <a:gd name="adj" fmla="val 12000"/>
            </a:avLst>
          </a:prstGeom>
          <a:solidFill>
            <a:srgbClr val="fff4d9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4" name="Rectangle 29"/>
          <p:cNvSpPr/>
          <p:nvPr/>
        </p:nvSpPr>
        <p:spPr>
          <a:xfrm>
            <a:off x="6217920" y="4617720"/>
            <a:ext cx="63720" cy="138024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5" name="TextBox 30"/>
          <p:cNvSpPr/>
          <p:nvPr/>
        </p:nvSpPr>
        <p:spPr>
          <a:xfrm>
            <a:off x="6428160" y="4718160"/>
            <a:ext cx="506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2600" spc="-1" strike="noStrike" u="sng">
                <a:solidFill>
                  <a:srgbClr val="006469"/>
                </a:solidFill>
                <a:uFillTx/>
                <a:latin typeface="Lato"/>
                <a:hlinkClick r:id="rId6"/>
              </a:rPr>
              <a:t>[6] Bagalà et al. (2012)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TextBox 31"/>
          <p:cNvSpPr/>
          <p:nvPr/>
        </p:nvSpPr>
        <p:spPr>
          <a:xfrm>
            <a:off x="6428160" y="5111640"/>
            <a:ext cx="5065560" cy="79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Fall-detection evaluation.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PLOS ONE, 7(5), e37062.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1"/>
          <p:cNvSpPr/>
          <p:nvPr/>
        </p:nvSpPr>
        <p:spPr>
          <a:xfrm>
            <a:off x="0" y="0"/>
            <a:ext cx="9582480" cy="68400"/>
          </a:xfrm>
          <a:prstGeom prst="rect">
            <a:avLst/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8" name="Rectangle 2"/>
          <p:cNvSpPr/>
          <p:nvPr/>
        </p:nvSpPr>
        <p:spPr>
          <a:xfrm>
            <a:off x="9582840" y="0"/>
            <a:ext cx="2609280" cy="68400"/>
          </a:xfrm>
          <a:prstGeom prst="rect">
            <a:avLst/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23760" bIns="2376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9" name="TextBox 3"/>
          <p:cNvSpPr/>
          <p:nvPr/>
        </p:nvSpPr>
        <p:spPr>
          <a:xfrm>
            <a:off x="484560" y="283320"/>
            <a:ext cx="1117368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1" lang="en-US" sz="4100" spc="-1" strike="noStrike">
                <a:solidFill>
                  <a:srgbClr val="20282c"/>
                </a:solidFill>
                <a:latin typeface="Lato"/>
              </a:rPr>
              <a:t>How the proposed system works</a:t>
            </a:r>
            <a:endParaRPr b="0" lang="en-US" sz="4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TextBox 4"/>
          <p:cNvSpPr/>
          <p:nvPr/>
        </p:nvSpPr>
        <p:spPr>
          <a:xfrm>
            <a:off x="502920" y="960120"/>
            <a:ext cx="11173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2000"/>
              </a:lnSpc>
            </a:pPr>
            <a:r>
              <a:rPr b="0" lang="en-US" sz="2500" spc="-1" strike="noStrike">
                <a:solidFill>
                  <a:srgbClr val="425257"/>
                </a:solidFill>
                <a:latin typeface="Lato"/>
              </a:rPr>
              <a:t>Arm controller → wheelchair model → caregiver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Rectangle 5"/>
          <p:cNvSpPr/>
          <p:nvPr/>
        </p:nvSpPr>
        <p:spPr>
          <a:xfrm>
            <a:off x="484560" y="6382440"/>
            <a:ext cx="11201040" cy="11520"/>
          </a:xfrm>
          <a:prstGeom prst="rect">
            <a:avLst/>
          </a:prstGeom>
          <a:solidFill>
            <a:srgbClr val="d5e2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33120" bIns="-3312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2" name="TextBox 6"/>
          <p:cNvSpPr/>
          <p:nvPr/>
        </p:nvSpPr>
        <p:spPr>
          <a:xfrm>
            <a:off x="502920" y="6496920"/>
            <a:ext cx="10606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425257"/>
                </a:solidFill>
                <a:latin typeface="Lato"/>
              </a:rPr>
              <a:t>Sources: Arduino; InvenSense; SIMCom; ST; Bagalà; u-blox [2–7].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TextBox 7"/>
          <p:cNvSpPr/>
          <p:nvPr/>
        </p:nvSpPr>
        <p:spPr>
          <a:xfrm>
            <a:off x="11201400" y="6464880"/>
            <a:ext cx="48420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7d82"/>
                </a:solidFill>
                <a:latin typeface="Lato"/>
              </a:rPr>
              <a:t>06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Rounded Rectangle 8"/>
          <p:cNvSpPr/>
          <p:nvPr/>
        </p:nvSpPr>
        <p:spPr>
          <a:xfrm>
            <a:off x="502920" y="1554480"/>
            <a:ext cx="3062880" cy="4160160"/>
          </a:xfrm>
          <a:prstGeom prst="roundRect">
            <a:avLst>
              <a:gd name="adj" fmla="val 12000"/>
            </a:avLst>
          </a:prstGeom>
          <a:solidFill>
            <a:srgbClr val="eaf5f4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5" name="Rounded Rectangle 9"/>
          <p:cNvSpPr/>
          <p:nvPr/>
        </p:nvSpPr>
        <p:spPr>
          <a:xfrm>
            <a:off x="4279320" y="1554480"/>
            <a:ext cx="3638880" cy="4160160"/>
          </a:xfrm>
          <a:prstGeom prst="roundRect">
            <a:avLst>
              <a:gd name="adj" fmla="val 12000"/>
            </a:avLst>
          </a:prstGeom>
          <a:solidFill>
            <a:srgbClr val="f5f7f7"/>
          </a:solidFill>
          <a:ln w="11430">
            <a:solidFill>
              <a:srgbClr val="d5e2e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6" name="TextBox 11"/>
          <p:cNvSpPr/>
          <p:nvPr/>
        </p:nvSpPr>
        <p:spPr>
          <a:xfrm>
            <a:off x="640080" y="1755720"/>
            <a:ext cx="278856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006469"/>
                </a:solidFill>
                <a:latin typeface="Lato"/>
              </a:rPr>
              <a:t>1  ARM UNIT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TextBox 12"/>
          <p:cNvSpPr/>
          <p:nvPr/>
        </p:nvSpPr>
        <p:spPr>
          <a:xfrm>
            <a:off x="4389120" y="1755720"/>
            <a:ext cx="341964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800" spc="-1" strike="noStrike">
                <a:solidFill>
                  <a:srgbClr val="20282c"/>
                </a:solidFill>
                <a:latin typeface="Lato"/>
              </a:rPr>
              <a:t>2  CHAIR MODEL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8" name="Picture 14" descr="Arm-worn gesture controller concept cropped from the supplied illustration."/>
          <p:cNvPicPr/>
          <p:nvPr/>
        </p:nvPicPr>
        <p:blipFill>
          <a:blip r:embed="rId1"/>
          <a:stretch/>
        </p:blipFill>
        <p:spPr>
          <a:xfrm>
            <a:off x="914400" y="2350080"/>
            <a:ext cx="2248920" cy="2248920"/>
          </a:xfrm>
          <a:prstGeom prst="rect">
            <a:avLst/>
          </a:prstGeom>
          <a:ln w="0">
            <a:noFill/>
          </a:ln>
        </p:spPr>
      </p:pic>
      <p:pic>
        <p:nvPicPr>
          <p:cNvPr id="249" name="Picture 15" descr="Realistic educational wheelchair-model concept from the supplied presentation; not a verified build."/>
          <p:cNvPicPr/>
          <p:nvPr/>
        </p:nvPicPr>
        <p:blipFill>
          <a:blip r:embed="rId2"/>
          <a:stretch/>
        </p:blipFill>
        <p:spPr>
          <a:xfrm>
            <a:off x="4613400" y="2395800"/>
            <a:ext cx="2971080" cy="2431800"/>
          </a:xfrm>
          <a:prstGeom prst="rect">
            <a:avLst/>
          </a:prstGeom>
          <a:ln w="0">
            <a:noFill/>
          </a:ln>
        </p:spPr>
      </p:pic>
      <p:sp>
        <p:nvSpPr>
          <p:cNvPr id="250" name="Right Arrow 16"/>
          <p:cNvSpPr/>
          <p:nvPr/>
        </p:nvSpPr>
        <p:spPr>
          <a:xfrm>
            <a:off x="3648600" y="3237120"/>
            <a:ext cx="511560" cy="3196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1" name="TextBox 17"/>
          <p:cNvSpPr/>
          <p:nvPr/>
        </p:nvSpPr>
        <p:spPr>
          <a:xfrm>
            <a:off x="3602880" y="3730680"/>
            <a:ext cx="6213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006469"/>
                </a:solidFill>
                <a:latin typeface="Lato"/>
              </a:rPr>
              <a:t>RF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Right Arrow 18"/>
          <p:cNvSpPr/>
          <p:nvPr/>
        </p:nvSpPr>
        <p:spPr>
          <a:xfrm>
            <a:off x="8010000" y="3237120"/>
            <a:ext cx="502560" cy="3196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798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3" name="TextBox 19"/>
          <p:cNvSpPr/>
          <p:nvPr/>
        </p:nvSpPr>
        <p:spPr>
          <a:xfrm>
            <a:off x="7936920" y="3730680"/>
            <a:ext cx="703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400" spc="-1" strike="noStrike">
                <a:solidFill>
                  <a:srgbClr val="8a5a00"/>
                </a:solidFill>
                <a:latin typeface="Lato"/>
              </a:rPr>
              <a:t>GSM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TextBox 27"/>
          <p:cNvSpPr/>
          <p:nvPr/>
        </p:nvSpPr>
        <p:spPr>
          <a:xfrm>
            <a:off x="612720" y="4782240"/>
            <a:ext cx="28432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MPU6050 + Uno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Arm gestures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TextBox 28"/>
          <p:cNvSpPr/>
          <p:nvPr/>
        </p:nvSpPr>
        <p:spPr>
          <a:xfrm>
            <a:off x="4407480" y="4782240"/>
            <a:ext cx="33829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Control + drive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2000"/>
              </a:lnSpc>
            </a:pPr>
            <a:r>
              <a:rPr b="0" lang="en-US" sz="2800" spc="-1" strike="noStrike">
                <a:solidFill>
                  <a:srgbClr val="20282c"/>
                </a:solidFill>
                <a:latin typeface="Lato"/>
              </a:rPr>
              <a:t>+ protected power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Rounded Rectangle 30"/>
          <p:cNvSpPr/>
          <p:nvPr/>
        </p:nvSpPr>
        <p:spPr>
          <a:xfrm>
            <a:off x="502920" y="5852160"/>
            <a:ext cx="11182680" cy="402120"/>
          </a:xfrm>
          <a:prstGeom prst="roundRect">
            <a:avLst>
              <a:gd name="adj" fmla="val 12000"/>
            </a:avLst>
          </a:prstGeom>
          <a:solidFill>
            <a:srgbClr val="007d8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7" name="TextBox 31"/>
          <p:cNvSpPr/>
          <p:nvPr/>
        </p:nvSpPr>
        <p:spPr>
          <a:xfrm>
            <a:off x="658440" y="5852160"/>
            <a:ext cx="1086264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57200">
              <a:lnSpc>
                <a:spcPct val="102000"/>
              </a:lnSpc>
            </a:pPr>
            <a:r>
              <a:rPr b="1" lang="en-US" sz="2500" spc="-1" strike="noStrike">
                <a:solidFill>
                  <a:srgbClr val="ffffff"/>
                </a:solidFill>
                <a:latin typeface="Lato"/>
              </a:rPr>
              <a:t>Suspected fall → local alarm + SMS.  *When location is available.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8" name="Picture 32" descr="c4caa31e-8a93-53f7-9426-72ac4f6a5b2f.png"/>
          <p:cNvPicPr/>
          <p:nvPr/>
        </p:nvPicPr>
        <p:blipFill>
          <a:blip r:embed="rId3"/>
          <a:stretch/>
        </p:blipFill>
        <p:spPr>
          <a:xfrm>
            <a:off x="8632080" y="1726560"/>
            <a:ext cx="3053880" cy="381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469"/>
      </a:hlink>
      <a:folHlink>
        <a:srgbClr val="8a5a0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LibreOffice/24.2.7.2$Linux_X86_64 LibreOffice_project/420$Build-2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Kubanja Elijah Eldred</dc:creator>
  <dc:description>Concept proposal. No completed prototype or passenger-ready device is claimed.</dc:description>
  <cp:keywords>Bugema University IoT wheelchair arm gesture fall alerts tabletop model</cp:keywords>
  <dc:language>en-US</dc:language>
  <cp:lastModifiedBy/>
  <dcterms:modified xsi:type="dcterms:W3CDTF">2026-09-28T08:15:36Z</dcterms:modified>
  <cp:revision>2</cp:revision>
  <dc:subject>Six-slide research proposal: white cover, large text, realistic concept imagery, matching references</dc:subject>
  <dc:title>IoT Smart Wheelchair | Arm-Gesture Control and Fall Alerts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