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LAYOUT-CORRECTED PRESENTATION | DEMAGA LAWRENCE | 24/BSE/BU/R/0001</a:t>
            </a:r>
          </a:p>
          <a:p>
            <a:r>
              <a:t>Source: Demaga_Lawrence_Smart_IoT_Dustbin_6_Slides_Recreated.pptx, slide 1.</a:t>
            </a:r>
          </a:p>
          <a:p>
            <a:r>
              <a:t>This pass corrects the slide layout. On-slide wording is shortened only where needed for projection; the complete supplied slide wording is preserved below. This is not a technical verification or a hardware redesign.</a:t>
            </a:r>
          </a:p>
          <a:p/>
          <a:p>
            <a:r>
              <a:t>IMAGE PROVENANCE</a:t>
            </a:r>
          </a:p>
          <a:p>
            <a:r>
              <a:t>The assembly, parts and context images are supplied AI-generated concept illustrations. They are not actual product photographs, a photographed Bugema installation, or proof of a completed or original physical prototype. They illustrate the proposed integration.</a:t>
            </a:r>
          </a:p>
          <a:p/>
          <a:p>
            <a:r>
              <a:t>COMPLETE ORIGINAL SLIDE WORDING</a:t>
            </a:r>
          </a:p>
          <a:p>
            <a:r>
              <a:t>BUGEMA UNIVERSITY</a:t>
            </a:r>
          </a:p>
          <a:p/>
          <a:p>
            <a:r>
              <a:t>Department of Computing and Informatics | Research Methods in Computing | Assignment 11</a:t>
            </a:r>
          </a:p>
          <a:p/>
          <a:p>
            <a:r>
              <a:t>Design and Implementation of a</a:t>
            </a:r>
          </a:p>
          <a:p>
            <a:r>
              <a:t>Smart IoT Dustbin with</a:t>
            </a:r>
          </a:p>
          <a:p>
            <a:r>
              <a:t>Automatic Sorting</a:t>
            </a:r>
          </a:p>
          <a:p>
            <a:r>
              <a:t>An intelligent waste-management solution with touchless lid control, automatic sorting, and IoT monitoring.</a:t>
            </a:r>
          </a:p>
          <a:p>
            <a:r>
              <a:t>Student: Demaga Lawrence</a:t>
            </a:r>
            <a:br/>
            <a:r>
              <a:t>Registration No.: 24/BSE/BU/R/0001</a:t>
            </a:r>
          </a:p>
          <a:p>
            <a:r>
              <a:t>Prepared: September 2026</a:t>
            </a:r>
          </a:p>
          <a:p/>
          <a:p>
            <a:r>
              <a:t>Original assembled prototype views: front assembly and internal sorting mechanism.</a:t>
            </a:r>
          </a:p>
          <a:p/>
          <a:p>
            <a:r>
              <a:t>References: World Bank (2026) [1]; Bin-e (n.d.) [2]. Images are original AI-assisted assembly visuals for this proposal.</a:t>
            </a:r>
          </a:p>
          <a:p/>
          <a:p>
            <a:r>
              <a:t>1 / 6</a:t>
            </a:r>
          </a:p>
          <a:p/>
          <a:p>
            <a:r>
              <a:t>SUPPLIED REFERENCE ENTRIES</a:t>
            </a:r>
          </a:p>
          <a:p>
            <a:r>
              <a:t>[1] World Bank. (2026). What a Waste 3.0. https://www.worldbank.org/en/publication/what-a-waste</a:t>
            </a:r>
          </a:p>
          <a:p>
            <a:r>
              <a:t>[2] Bin-e. (n.d.). Smart waste bin. https://bine.world/forwhom</a:t>
            </a:r>
          </a:p>
          <a:p>
            <a:r>
              <a:t>[3] Espressif Systems. ESP32 product information. https://www.espressif.com/</a:t>
            </a:r>
          </a:p>
          <a:p>
            <a:r>
              <a:t>[4] Arduino. UNO Rev3. https://store.arduino.cc/products/arduino-uno-rev3</a:t>
            </a:r>
          </a:p>
          <a:p>
            <a:r>
              <a:t>[5] TensorFlow. Transfer learning and fine-tuning. https://www.tensorflow.org/tutorials/images/transfer_learning</a:t>
            </a:r>
          </a:p>
          <a:p>
            <a:r>
              <a:t>[6] OASIS. MQTT Version 5.0. https://docs.oasis-open.org/mqtt/mqtt/v5.0/mqtt-v5.0.html</a:t>
            </a:r>
          </a:p>
          <a:p>
            <a:r>
              <a:t>[7] HC-SR04 ultrasonic sensor module documentation.</a:t>
            </a:r>
          </a:p>
          <a:p>
            <a:r>
              <a:t>[8] Micro servo motor product documentation.</a:t>
            </a:r>
          </a:p>
          <a:p>
            <a:r>
              <a:t>[9] IR obstacle sensor product documentation.</a:t>
            </a:r>
          </a:p>
          <a:p>
            <a:r>
              <a:t>[10] HX711 load cell amplifier documentation.</a:t>
            </a:r>
          </a:p>
          <a:p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LAYOUT-CORRECTED PRESENTATION | DEMAGA LAWRENCE | 24/BSE/BU/R/0001</a:t>
            </a:r>
          </a:p>
          <a:p>
            <a:r>
              <a:t>Source: Demaga_Lawrence_Smart_IoT_Dustbin_6_Slides_Recreated.pptx, slide 2.</a:t>
            </a:r>
          </a:p>
          <a:p>
            <a:r>
              <a:t>This pass corrects the slide layout. On-slide wording is shortened only where needed for projection; the complete supplied slide wording is preserved below. This is not a technical verification or a hardware redesign.</a:t>
            </a:r>
          </a:p>
          <a:p/>
          <a:p>
            <a:r>
              <a:t>IMAGE PROVENANCE</a:t>
            </a:r>
          </a:p>
          <a:p>
            <a:r>
              <a:t>The assembly, parts and context images are supplied AI-generated concept illustrations. They are not actual product photographs, a photographed Bugema installation, or proof of a completed or original physical prototype. They illustrate the proposed integration.</a:t>
            </a:r>
          </a:p>
          <a:p/>
          <a:p>
            <a:r>
              <a:t>COMPLETE ORIGINAL SLIDE WORDING</a:t>
            </a:r>
          </a:p>
          <a:p>
            <a:r>
              <a:t>Problem Statement</a:t>
            </a:r>
          </a:p>
          <a:p/>
          <a:p>
            <a:r>
              <a:t>A realistic, researchable waste-management problem for a campus recycling point</a:t>
            </a:r>
          </a:p>
          <a:p/>
          <a:p>
            <a:r>
              <a:t>Mixed bins cannot separate waste or show when they are full.</a:t>
            </a:r>
          </a:p>
          <a:p>
            <a:r>
              <a:t>Touch-operated lids require physical contact and may be unhygienic.</a:t>
            </a:r>
          </a:p>
          <a:p>
            <a:r>
              <a:t>At a proposed Bugema University recycling point, local needs must first be established.</a:t>
            </a:r>
          </a:p>
          <a:p>
            <a:r>
              <a:t>This study will test a touchless smart dustbin that sorts selected waste items,</a:t>
            </a:r>
          </a:p>
          <a:p>
            <a:r>
              <a:t>rejects unsupported items, and reports fill levels with safe local control.</a:t>
            </a:r>
          </a:p>
          <a:p>
            <a:r>
              <a:t>Research question: How reliably can the proposed smart dustbin open automatically, sort selected items correctly, and report bin status under controlled conditions?</a:t>
            </a:r>
          </a:p>
          <a:p/>
          <a:p>
            <a:r>
              <a:t>References: World Bank (2026) [1]; Bin-e (n.d.) [2]. Problem and local need are proposed for investigation.</a:t>
            </a:r>
          </a:p>
          <a:p/>
          <a:p>
            <a:r>
              <a:t>2 / 6</a:t>
            </a:r>
          </a:p>
          <a:p/>
          <a:p>
            <a:r>
              <a:t>SUPPLIED REFERENCE ENTRIES</a:t>
            </a:r>
          </a:p>
          <a:p>
            <a:r>
              <a:t>[1] World Bank. (2026). What a Waste 3.0. https://www.worldbank.org/en/publication/what-a-waste</a:t>
            </a:r>
          </a:p>
          <a:p>
            <a:r>
              <a:t>[2] Bin-e. (n.d.). Smart waste bin. https://bine.world/forwhom</a:t>
            </a:r>
          </a:p>
          <a:p>
            <a:r>
              <a:t>[3] Espressif Systems. ESP32 product information. https://www.espressif.com/</a:t>
            </a:r>
          </a:p>
          <a:p>
            <a:r>
              <a:t>[4] Arduino. UNO Rev3. https://store.arduino.cc/products/arduino-uno-rev3</a:t>
            </a:r>
          </a:p>
          <a:p>
            <a:r>
              <a:t>[5] TensorFlow. Transfer learning and fine-tuning. https://www.tensorflow.org/tutorials/images/transfer_learning</a:t>
            </a:r>
          </a:p>
          <a:p>
            <a:r>
              <a:t>[6] OASIS. MQTT Version 5.0. https://docs.oasis-open.org/mqtt/mqtt/v5.0/mqtt-v5.0.html</a:t>
            </a:r>
          </a:p>
          <a:p>
            <a:r>
              <a:t>[7] HC-SR04 ultrasonic sensor module documentation.</a:t>
            </a:r>
          </a:p>
          <a:p>
            <a:r>
              <a:t>[8] Micro servo motor product documentation.</a:t>
            </a:r>
          </a:p>
          <a:p>
            <a:r>
              <a:t>[9] IR obstacle sensor product documentation.</a:t>
            </a:r>
          </a:p>
          <a:p>
            <a:r>
              <a:t>[10] HX711 load cell amplifier documentation.</a:t>
            </a:r>
          </a:p>
          <a:p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LAYOUT-CORRECTED PRESENTATION | DEMAGA LAWRENCE | 24/BSE/BU/R/0001</a:t>
            </a:r>
          </a:p>
          <a:p>
            <a:r>
              <a:t>Source: Demaga_Lawrence_Smart_IoT_Dustbin_6_Slides_Recreated.pptx, slide 3.</a:t>
            </a:r>
          </a:p>
          <a:p>
            <a:r>
              <a:t>This pass corrects the slide layout. On-slide wording is shortened only where needed for projection; the complete supplied slide wording is preserved below. This is not a technical verification or a hardware redesign.</a:t>
            </a:r>
          </a:p>
          <a:p/>
          <a:p>
            <a:r>
              <a:t>IMAGE PROVENANCE</a:t>
            </a:r>
          </a:p>
          <a:p>
            <a:r>
              <a:t>The assembly, parts and context images are supplied AI-generated concept illustrations. They are not actual product photographs, a photographed Bugema installation, or proof of a completed or original physical prototype. They illustrate the proposed integration.</a:t>
            </a:r>
          </a:p>
          <a:p/>
          <a:p>
            <a:r>
              <a:t>COMPLETE ORIGINAL SLIDE WORDING</a:t>
            </a:r>
          </a:p>
          <a:p>
            <a:r>
              <a:t>Four Specific SMART Objectives</a:t>
            </a:r>
          </a:p>
          <a:p/>
          <a:p>
            <a:r>
              <a:t>A ten-week proposal beginning after approval and resource confirmation</a:t>
            </a:r>
          </a:p>
          <a:p/>
          <a:p>
            <a:r>
              <a:t>1</a:t>
            </a:r>
          </a:p>
          <a:p/>
          <a:p>
            <a:r>
              <a:t>By Week 2</a:t>
            </a:r>
          </a:p>
          <a:p>
            <a:r>
              <a:t>Interview eight students and two cleaning personnel, observe disposal practice, and define at least ten prioritised requirements.</a:t>
            </a:r>
          </a:p>
          <a:p/>
          <a:p>
            <a:r>
              <a:t>2</a:t>
            </a:r>
          </a:p>
          <a:p/>
          <a:p>
            <a:r>
              <a:t>By Week 5</a:t>
            </a:r>
          </a:p>
          <a:p>
            <a:r>
              <a:t>Build one guarded four-compartment prototype with touchless lid opening, sensing, and mechanical sorting.</a:t>
            </a:r>
          </a:p>
          <a:p/>
          <a:p>
            <a:r>
              <a:t>3</a:t>
            </a:r>
          </a:p>
          <a:p/>
          <a:p>
            <a:r>
              <a:t>By Week 8</a:t>
            </a:r>
          </a:p>
          <a:p>
            <a:r>
              <a:t>Train and validate a classifier using at least 1,200 images and connect fill-level alerts to an IoT dashboard.</a:t>
            </a:r>
          </a:p>
          <a:p/>
          <a:p>
            <a:r>
              <a:t>4</a:t>
            </a:r>
          </a:p>
          <a:p/>
          <a:p>
            <a:r>
              <a:t>By Week 10</a:t>
            </a:r>
          </a:p>
          <a:p>
            <a:r>
              <a:t>Complete 120 sorting trials, 40 approach tests, 20 fault tests, and a ten-person supervised pilot.</a:t>
            </a:r>
          </a:p>
          <a:p/>
          <a:p>
            <a:r>
              <a:t>References: Espressif [3]; Arduino [4]; TensorFlow [5]; MQTT/OASIS [6]; sensor and actuator documentation [7–10].</a:t>
            </a:r>
          </a:p>
          <a:p/>
          <a:p>
            <a:r>
              <a:t>3 / 6</a:t>
            </a:r>
          </a:p>
          <a:p/>
          <a:p>
            <a:r>
              <a:t>SUPPLIED REFERENCE ENTRIES</a:t>
            </a:r>
          </a:p>
          <a:p>
            <a:r>
              <a:t>[1] World Bank. (2026). What a Waste 3.0. https://www.worldbank.org/en/publication/what-a-waste</a:t>
            </a:r>
          </a:p>
          <a:p>
            <a:r>
              <a:t>[2] Bin-e. (n.d.). Smart waste bin. https://bine.world/forwhom</a:t>
            </a:r>
          </a:p>
          <a:p>
            <a:r>
              <a:t>[3] Espressif Systems. ESP32 product information. https://www.espressif.com/</a:t>
            </a:r>
          </a:p>
          <a:p>
            <a:r>
              <a:t>[4] Arduino. UNO Rev3. https://store.arduino.cc/products/arduino-uno-rev3</a:t>
            </a:r>
          </a:p>
          <a:p>
            <a:r>
              <a:t>[5] TensorFlow. Transfer learning and fine-tuning. https://www.tensorflow.org/tutorials/images/transfer_learning</a:t>
            </a:r>
          </a:p>
          <a:p>
            <a:r>
              <a:t>[6] OASIS. MQTT Version 5.0. https://docs.oasis-open.org/mqtt/mqtt/v5.0/mqtt-v5.0.html</a:t>
            </a:r>
          </a:p>
          <a:p>
            <a:r>
              <a:t>[7] HC-SR04 ultrasonic sensor module documentation.</a:t>
            </a:r>
          </a:p>
          <a:p>
            <a:r>
              <a:t>[8] Micro servo motor product documentation.</a:t>
            </a:r>
          </a:p>
          <a:p>
            <a:r>
              <a:t>[9] IR obstacle sensor product documentation.</a:t>
            </a:r>
          </a:p>
          <a:p>
            <a:r>
              <a:t>[10] HX711 load cell amplifier documentation.</a:t>
            </a:r>
          </a:p>
          <a:p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LAYOUT-CORRECTED PRESENTATION | DEMAGA LAWRENCE | 24/BSE/BU/R/0001</a:t>
            </a:r>
          </a:p>
          <a:p>
            <a:r>
              <a:t>Source: Demaga_Lawrence_Smart_IoT_Dustbin_6_Slides_Recreated.pptx, slide 4.</a:t>
            </a:r>
          </a:p>
          <a:p>
            <a:r>
              <a:t>This pass corrects the slide layout. On-slide wording is shortened only where needed for projection; the complete supplied slide wording is preserved below. This is not a technical verification or a hardware redesign.</a:t>
            </a:r>
          </a:p>
          <a:p/>
          <a:p>
            <a:r>
              <a:t>IMAGE PROVENANCE</a:t>
            </a:r>
          </a:p>
          <a:p>
            <a:r>
              <a:t>The assembly, parts and context images are supplied AI-generated concept illustrations. They are not actual product photographs, a photographed Bugema installation, or proof of a completed or original physical prototype. They illustrate the proposed integration.</a:t>
            </a:r>
          </a:p>
          <a:p/>
          <a:p>
            <a:r>
              <a:t>COMPLETE ORIGINAL SLIDE WORDING</a:t>
            </a:r>
          </a:p>
          <a:p>
            <a:r>
              <a:t>Assembled Components and Prototype Originality</a:t>
            </a:r>
          </a:p>
          <a:p/>
          <a:p>
            <a:r>
              <a:t>The assembled views below show how the major components come together in one student-built concept</a:t>
            </a:r>
          </a:p>
          <a:p/>
          <a:p>
            <a:r>
              <a:t>Front assembled view</a:t>
            </a:r>
          </a:p>
          <a:p>
            <a:r>
              <a:t>with touchless lid and 4 compartments</a:t>
            </a:r>
          </a:p>
          <a:p/>
          <a:p>
            <a:r>
              <a:t>Internal view</a:t>
            </a:r>
          </a:p>
          <a:p>
            <a:r>
              <a:t>showing sorting chute, sensors, and servos</a:t>
            </a:r>
          </a:p>
          <a:p/>
          <a:p>
            <a:r>
              <a:t>References: Arduino UNO [4]; HC-SR04 [7]; servo motor [8]; IR sensor [9]; load cell/HX711 [10]; ESP32 [3].</a:t>
            </a:r>
          </a:p>
          <a:p/>
          <a:p>
            <a:r>
              <a:t>4 / 6</a:t>
            </a:r>
          </a:p>
          <a:p/>
          <a:p>
            <a:r>
              <a:t>SUPPLIED REFERENCE ENTRIES</a:t>
            </a:r>
          </a:p>
          <a:p>
            <a:r>
              <a:t>[1] World Bank. (2026). What a Waste 3.0. https://www.worldbank.org/en/publication/what-a-waste</a:t>
            </a:r>
          </a:p>
          <a:p>
            <a:r>
              <a:t>[2] Bin-e. (n.d.). Smart waste bin. https://bine.world/forwhom</a:t>
            </a:r>
          </a:p>
          <a:p>
            <a:r>
              <a:t>[3] Espressif Systems. ESP32 product information. https://www.espressif.com/</a:t>
            </a:r>
          </a:p>
          <a:p>
            <a:r>
              <a:t>[4] Arduino. UNO Rev3. https://store.arduino.cc/products/arduino-uno-rev3</a:t>
            </a:r>
          </a:p>
          <a:p>
            <a:r>
              <a:t>[5] TensorFlow. Transfer learning and fine-tuning. https://www.tensorflow.org/tutorials/images/transfer_learning</a:t>
            </a:r>
          </a:p>
          <a:p>
            <a:r>
              <a:t>[6] OASIS. MQTT Version 5.0. https://docs.oasis-open.org/mqtt/mqtt/v5.0/mqtt-v5.0.html</a:t>
            </a:r>
          </a:p>
          <a:p>
            <a:r>
              <a:t>[7] HC-SR04 ultrasonic sensor module documentation.</a:t>
            </a:r>
          </a:p>
          <a:p>
            <a:r>
              <a:t>[8] Micro servo motor product documentation.</a:t>
            </a:r>
          </a:p>
          <a:p>
            <a:r>
              <a:t>[9] IR obstacle sensor product documentation.</a:t>
            </a:r>
          </a:p>
          <a:p>
            <a:r>
              <a:t>[10] HX711 load cell amplifier documentation.</a:t>
            </a:r>
          </a:p>
          <a:p/>
          <a:p>
            <a:r>
              <a:t>The full component-panel text is now represented with readable editable labels and role descriptions. The source did not provide detailed publishers, exact model numbers or links for references [7–10]. Their supplied wording is retained without inventing citations.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LAYOUT-CORRECTED PRESENTATION | DEMAGA LAWRENCE | 24/BSE/BU/R/0001</a:t>
            </a:r>
          </a:p>
          <a:p>
            <a:r>
              <a:t>Source: Demaga_Lawrence_Smart_IoT_Dustbin_6_Slides_Recreated.pptx, slide 5.</a:t>
            </a:r>
          </a:p>
          <a:p>
            <a:r>
              <a:t>This pass corrects the slide layout. On-slide wording is shortened only where needed for projection; the complete supplied slide wording is preserved below. This is not a technical verification or a hardware redesign.</a:t>
            </a:r>
          </a:p>
          <a:p/>
          <a:p>
            <a:r>
              <a:t>IMAGE PROVENANCE</a:t>
            </a:r>
          </a:p>
          <a:p>
            <a:r>
              <a:t>The assembly, parts and context images are supplied AI-generated concept illustrations. They are not actual product photographs, a photographed Bugema installation, or proof of a completed or original physical prototype. They illustrate the proposed integration.</a:t>
            </a:r>
          </a:p>
          <a:p/>
          <a:p>
            <a:r>
              <a:t>COMPLETE ORIGINAL SLIDE WORDING</a:t>
            </a:r>
          </a:p>
          <a:p>
            <a:r>
              <a:t>Intended Technological Solution</a:t>
            </a:r>
          </a:p>
          <a:p/>
          <a:p>
            <a:r>
              <a:t>How the smart dustbin works from detection to sorting and reporting</a:t>
            </a:r>
          </a:p>
          <a:p/>
          <a:p>
            <a:r>
              <a:t>Presence detection: the ultrasonic sensor detects a user and opens the lid automatically.</a:t>
            </a:r>
          </a:p>
          <a:p>
            <a:r>
              <a:t>Item inspection: an IR sensor, load cell, and optical inspection help identify the item placed inside.</a:t>
            </a:r>
          </a:p>
          <a:p>
            <a:r>
              <a:t>Automatic sorting: a servo-driven mechanism directs the item to plastic, paper, metal, or others.</a:t>
            </a:r>
          </a:p>
          <a:p>
            <a:r>
              <a:t>Monitoring: the LCD and ESP32 provide local status and IoT updates for fill level and system condition.</a:t>
            </a:r>
          </a:p>
          <a:p>
            <a:r>
              <a:t>Safety: local control remains active even if the network is unavailable.</a:t>
            </a:r>
          </a:p>
          <a:p/>
          <a:p>
            <a:r>
              <a:t>References: World Bank [1]; Bin-e [2]; TensorFlow [5]; MQTT/OASIS [6]; hardware references [3–10].</a:t>
            </a:r>
          </a:p>
          <a:p/>
          <a:p>
            <a:r>
              <a:t>5 / 6</a:t>
            </a:r>
          </a:p>
          <a:p/>
          <a:p>
            <a:r>
              <a:t>SUPPLIED REFERENCE ENTRIES</a:t>
            </a:r>
          </a:p>
          <a:p>
            <a:r>
              <a:t>[1] World Bank. (2026). What a Waste 3.0. https://www.worldbank.org/en/publication/what-a-waste</a:t>
            </a:r>
          </a:p>
          <a:p>
            <a:r>
              <a:t>[2] Bin-e. (n.d.). Smart waste bin. https://bine.world/forwhom</a:t>
            </a:r>
          </a:p>
          <a:p>
            <a:r>
              <a:t>[3] Espressif Systems. ESP32 product information. https://www.espressif.com/</a:t>
            </a:r>
          </a:p>
          <a:p>
            <a:r>
              <a:t>[4] Arduino. UNO Rev3. https://store.arduino.cc/products/arduino-uno-rev3</a:t>
            </a:r>
          </a:p>
          <a:p>
            <a:r>
              <a:t>[5] TensorFlow. Transfer learning and fine-tuning. https://www.tensorflow.org/tutorials/images/transfer_learning</a:t>
            </a:r>
          </a:p>
          <a:p>
            <a:r>
              <a:t>[6] OASIS. MQTT Version 5.0. https://docs.oasis-open.org/mqtt/mqtt/v5.0/mqtt-v5.0.html</a:t>
            </a:r>
          </a:p>
          <a:p>
            <a:r>
              <a:t>[7] HC-SR04 ultrasonic sensor module documentation.</a:t>
            </a:r>
          </a:p>
          <a:p>
            <a:r>
              <a:t>[8] Micro servo motor product documentation.</a:t>
            </a:r>
          </a:p>
          <a:p>
            <a:r>
              <a:t>[9] IR obstacle sensor product documentation.</a:t>
            </a:r>
          </a:p>
          <a:p>
            <a:r>
              <a:t>[10] HX711 load cell amplifier documentation.</a:t>
            </a:r>
          </a:p>
          <a:p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LAYOUT-CORRECTED PRESENTATION | DEMAGA LAWRENCE | 24/BSE/BU/R/0001</a:t>
            </a:r>
          </a:p>
          <a:p>
            <a:r>
              <a:t>Source: Demaga_Lawrence_Smart_IoT_Dustbin_6_Slides_Recreated.pptx, slide 6.</a:t>
            </a:r>
          </a:p>
          <a:p>
            <a:r>
              <a:t>This pass corrects the slide layout. On-slide wording is shortened only where needed for projection; the complete supplied slide wording is preserved below. This is not a technical verification or a hardware redesign.</a:t>
            </a:r>
          </a:p>
          <a:p/>
          <a:p>
            <a:r>
              <a:t>IMAGE PROVENANCE</a:t>
            </a:r>
          </a:p>
          <a:p>
            <a:r>
              <a:t>The assembly, parts and context images are supplied AI-generated concept illustrations. They are not actual product photographs, a photographed Bugema installation, or proof of a completed or original physical prototype. They illustrate the proposed integration.</a:t>
            </a:r>
          </a:p>
          <a:p/>
          <a:p>
            <a:r>
              <a:t>COMPLETE ORIGINAL SLIDE WORDING</a:t>
            </a:r>
          </a:p>
          <a:p>
            <a:r>
              <a:t>References</a:t>
            </a:r>
          </a:p>
          <a:p/>
          <a:p>
            <a:r>
              <a:t>Primary sources consulted for the proposal and design choices</a:t>
            </a:r>
          </a:p>
          <a:p/>
          <a:p>
            <a:r>
              <a:t>[1] World Bank. (2026). What a Waste 3.0. https://www.worldbank.org/en/publication/what-a-waste</a:t>
            </a:r>
          </a:p>
          <a:p>
            <a:r>
              <a:t>[2] Bin-e. (n.d.). Smart waste bin. https://bine.world/forwhom</a:t>
            </a:r>
          </a:p>
          <a:p>
            <a:r>
              <a:t>[3] Espressif Systems. ESP32 product information. https://www.espressif.com/</a:t>
            </a:r>
          </a:p>
          <a:p>
            <a:r>
              <a:t>[4] Arduino. UNO Rev3. https://store.arduino.cc/products/arduino-uno-rev3</a:t>
            </a:r>
          </a:p>
          <a:p>
            <a:r>
              <a:t>[5] TensorFlow. Transfer learning and fine-tuning. https://www.tensorflow.org/tutorials/images/transfer_learning</a:t>
            </a:r>
          </a:p>
          <a:p>
            <a:r>
              <a:t>[6] OASIS. MQTT Version 5.0. https://docs.oasis-open.org/mqtt/mqtt/v5.0/mqtt-v5.0.html</a:t>
            </a:r>
          </a:p>
          <a:p>
            <a:r>
              <a:t>[7] HC-SR04 ultrasonic sensor module documentation.</a:t>
            </a:r>
          </a:p>
          <a:p>
            <a:r>
              <a:t>[8] Micro servo motor product documentation.</a:t>
            </a:r>
          </a:p>
          <a:p>
            <a:r>
              <a:t>[9] IR obstacle sensor product documentation.</a:t>
            </a:r>
          </a:p>
          <a:p>
            <a:r>
              <a:t>[10] HX711 load cell amplifier documentation.</a:t>
            </a:r>
          </a:p>
          <a:p/>
          <a:p>
            <a:r>
              <a:t>References: All slides use proposal references and original assembled-concept images for illustration.</a:t>
            </a:r>
          </a:p>
          <a:p/>
          <a:p>
            <a:r>
              <a:t>6 / 6</a:t>
            </a:r>
          </a:p>
          <a:p/>
          <a:p>
            <a:r>
              <a:t>SUPPLIED REFERENCE ENTRIES</a:t>
            </a:r>
          </a:p>
          <a:p>
            <a:r>
              <a:t>[1] World Bank. (2026). What a Waste 3.0. https://www.worldbank.org/en/publication/what-a-waste</a:t>
            </a:r>
          </a:p>
          <a:p>
            <a:r>
              <a:t>[2] Bin-e. (n.d.). Smart waste bin. https://bine.world/forwhom</a:t>
            </a:r>
          </a:p>
          <a:p>
            <a:r>
              <a:t>[3] Espressif Systems. ESP32 product information. https://www.espressif.com/</a:t>
            </a:r>
          </a:p>
          <a:p>
            <a:r>
              <a:t>[4] Arduino. UNO Rev3. https://store.arduino.cc/products/arduino-uno-rev3</a:t>
            </a:r>
          </a:p>
          <a:p>
            <a:r>
              <a:t>[5] TensorFlow. Transfer learning and fine-tuning. https://www.tensorflow.org/tutorials/images/transfer_learning</a:t>
            </a:r>
          </a:p>
          <a:p>
            <a:r>
              <a:t>[6] OASIS. MQTT Version 5.0. https://docs.oasis-open.org/mqtt/mqtt/v5.0/mqtt-v5.0.html</a:t>
            </a:r>
          </a:p>
          <a:p>
            <a:r>
              <a:t>[7] HC-SR04 ultrasonic sensor module documentation.</a:t>
            </a:r>
          </a:p>
          <a:p>
            <a:r>
              <a:t>[8] Micro servo motor product documentation.</a:t>
            </a:r>
          </a:p>
          <a:p>
            <a:r>
              <a:t>[9] IR obstacle sensor product documentation.</a:t>
            </a:r>
          </a:p>
          <a:p>
            <a:r>
              <a:t>[10] HX711 load cell amplifier documentation.</a:t>
            </a:r>
          </a:p>
          <a:p/>
          <a:p>
            <a:r>
              <a:t>References [7–10] are incomplete in the supplied source. No publisher, URL or exact model was inferred or added. This layout-only correction does not claim to have verified the source bibliography or the proposed hardware.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anel"/>
          <p:cNvSpPr/>
          <p:nvPr/>
        </p:nvSpPr>
        <p:spPr>
          <a:xfrm>
            <a:off x="457200" y="347472"/>
            <a:ext cx="73152" cy="658368"/>
          </a:xfrm>
          <a:prstGeom prst="rect">
            <a:avLst/>
          </a:prstGeom>
          <a:solidFill>
            <a:srgbClr val="126C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university"/>
          <p:cNvSpPr txBox="1"/>
          <p:nvPr/>
        </p:nvSpPr>
        <p:spPr>
          <a:xfrm>
            <a:off x="685800" y="356616"/>
            <a:ext cx="6720840" cy="402336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700" b="1">
                <a:solidFill>
                  <a:srgbClr val="102E50"/>
                </a:solidFill>
                <a:latin typeface="Arial"/>
              </a:rPr>
              <a:t>BUGEMA UNIVERSITY</a:t>
            </a:r>
          </a:p>
        </p:txBody>
      </p:sp>
      <p:sp>
        <p:nvSpPr>
          <p:cNvPr id="4" name="department"/>
          <p:cNvSpPr txBox="1"/>
          <p:nvPr/>
        </p:nvSpPr>
        <p:spPr>
          <a:xfrm>
            <a:off x="685800" y="832104"/>
            <a:ext cx="6766560" cy="310896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000" b="0">
                <a:solidFill>
                  <a:srgbClr val="102E50"/>
                </a:solidFill>
                <a:latin typeface="Arial"/>
              </a:rPr>
              <a:t>Department of Computing and Informatics</a:t>
            </a:r>
          </a:p>
        </p:txBody>
      </p:sp>
      <p:sp>
        <p:nvSpPr>
          <p:cNvPr id="5" name="course"/>
          <p:cNvSpPr txBox="1"/>
          <p:nvPr/>
        </p:nvSpPr>
        <p:spPr>
          <a:xfrm>
            <a:off x="457200" y="1280160"/>
            <a:ext cx="7223760" cy="28346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1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>
                <a:solidFill>
                  <a:srgbClr val="536775"/>
                </a:solidFill>
                <a:latin typeface="Arial"/>
              </a:rPr>
              <a:t>Research Methods in Computing | Assignment 11</a:t>
            </a:r>
          </a:p>
        </p:txBody>
      </p:sp>
      <p:sp>
        <p:nvSpPr>
          <p:cNvPr id="6" name="title_prefix"/>
          <p:cNvSpPr txBox="1"/>
          <p:nvPr/>
        </p:nvSpPr>
        <p:spPr>
          <a:xfrm>
            <a:off x="457200" y="1792224"/>
            <a:ext cx="7086600" cy="356616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5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0">
                <a:solidFill>
                  <a:srgbClr val="172D40"/>
                </a:solidFill>
                <a:latin typeface="Arial"/>
              </a:rPr>
              <a:t>Design and Implementation of a</a:t>
            </a:r>
          </a:p>
        </p:txBody>
      </p:sp>
      <p:sp>
        <p:nvSpPr>
          <p:cNvPr id="7" name="project_title"/>
          <p:cNvSpPr txBox="1"/>
          <p:nvPr/>
        </p:nvSpPr>
        <p:spPr>
          <a:xfrm>
            <a:off x="457200" y="2185416"/>
            <a:ext cx="7269480" cy="1261872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45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000" b="1">
                <a:solidFill>
                  <a:srgbClr val="126C4A"/>
                </a:solidFill>
                <a:latin typeface="Arial"/>
              </a:rPr>
              <a:t>Smart IoT Dustbin</a:t>
            </a:r>
          </a:p>
          <a:p>
            <a:pPr algn="l">
              <a:lnSpc>
                <a:spcPts val="45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000" b="1">
                <a:solidFill>
                  <a:srgbClr val="126C4A"/>
                </a:solidFill>
                <a:latin typeface="Arial"/>
              </a:rPr>
              <a:t>with Automatic Sorting</a:t>
            </a:r>
          </a:p>
        </p:txBody>
      </p:sp>
      <p:sp>
        <p:nvSpPr>
          <p:cNvPr id="8" name="project_summary"/>
          <p:cNvSpPr txBox="1"/>
          <p:nvPr/>
        </p:nvSpPr>
        <p:spPr>
          <a:xfrm>
            <a:off x="457200" y="3648456"/>
            <a:ext cx="7132320" cy="859536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0">
                <a:solidFill>
                  <a:srgbClr val="172D40"/>
                </a:solidFill>
                <a:latin typeface="Arial"/>
              </a:rPr>
              <a:t>Touchless lid control, waste sorting</a:t>
            </a:r>
          </a:p>
          <a:p>
            <a:pPr algn="l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0">
                <a:solidFill>
                  <a:srgbClr val="172D40"/>
                </a:solidFill>
                <a:latin typeface="Arial"/>
              </a:rPr>
              <a:t>and IoT monitoring.</a:t>
            </a:r>
          </a:p>
        </p:txBody>
      </p:sp>
      <p:sp>
        <p:nvSpPr>
          <p:cNvPr id="9" name="student_name"/>
          <p:cNvSpPr txBox="1"/>
          <p:nvPr/>
        </p:nvSpPr>
        <p:spPr>
          <a:xfrm>
            <a:off x="457200" y="4672584"/>
            <a:ext cx="7132320" cy="438912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313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900" b="1">
                <a:solidFill>
                  <a:srgbClr val="102E50"/>
                </a:solidFill>
                <a:latin typeface="Arial"/>
              </a:rPr>
              <a:t>Demaga Lawrence</a:t>
            </a:r>
          </a:p>
        </p:txBody>
      </p:sp>
      <p:sp>
        <p:nvSpPr>
          <p:cNvPr id="10" name="registration"/>
          <p:cNvSpPr txBox="1"/>
          <p:nvPr/>
        </p:nvSpPr>
        <p:spPr>
          <a:xfrm>
            <a:off x="457200" y="5193792"/>
            <a:ext cx="7132320" cy="42062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700" b="0">
                <a:solidFill>
                  <a:srgbClr val="102E50"/>
                </a:solidFill>
                <a:latin typeface="Arial"/>
              </a:rPr>
              <a:t>24/BSE/BU/R/0001</a:t>
            </a:r>
          </a:p>
        </p:txBody>
      </p:sp>
      <p:sp>
        <p:nvSpPr>
          <p:cNvPr id="11" name="prepared_date"/>
          <p:cNvSpPr txBox="1"/>
          <p:nvPr/>
        </p:nvSpPr>
        <p:spPr>
          <a:xfrm>
            <a:off x="457200" y="5769864"/>
            <a:ext cx="7132320" cy="310896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0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000" b="0">
                <a:solidFill>
                  <a:srgbClr val="536775"/>
                </a:solidFill>
                <a:latin typeface="Arial"/>
              </a:rPr>
              <a:t>Individual proposal | September 2026</a:t>
            </a:r>
          </a:p>
        </p:txBody>
      </p:sp>
      <p:sp>
        <p:nvSpPr>
          <p:cNvPr id="12" name="front_photo_frame"/>
          <p:cNvSpPr/>
          <p:nvPr/>
        </p:nvSpPr>
        <p:spPr>
          <a:xfrm>
            <a:off x="7882127" y="347472"/>
            <a:ext cx="3849624" cy="5422392"/>
          </a:xfrm>
          <a:prstGeom prst="roundRect">
            <a:avLst>
              <a:gd name="adj" fmla="val 8000"/>
            </a:avLst>
          </a:prstGeom>
          <a:solidFill>
            <a:srgbClr val="F3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assembled_front_concept" descr="Cropped supplied AI-generated concept illustration. Not a photograph of an assembled or tested research prototyp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4895" y="420624"/>
            <a:ext cx="3584088" cy="5230368"/>
          </a:xfrm>
          <a:prstGeom prst="rect">
            <a:avLst/>
          </a:prstGeom>
        </p:spPr>
      </p:pic>
      <p:sp>
        <p:nvSpPr>
          <p:cNvPr id="14" name="front_caption"/>
          <p:cNvSpPr txBox="1"/>
          <p:nvPr/>
        </p:nvSpPr>
        <p:spPr>
          <a:xfrm>
            <a:off x="7872983" y="5870448"/>
            <a:ext cx="3877056" cy="28346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ctr">
              <a:lnSpc>
                <a:spcPts val="163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>
                <a:solidFill>
                  <a:srgbClr val="536775"/>
                </a:solidFill>
                <a:latin typeface="Arial"/>
              </a:rPr>
              <a:t>AI-generated assembly concept.</a:t>
            </a:r>
          </a:p>
        </p:txBody>
      </p:sp>
      <p:sp>
        <p:nvSpPr>
          <p:cNvPr id="15" name="panel"/>
          <p:cNvSpPr/>
          <p:nvPr/>
        </p:nvSpPr>
        <p:spPr>
          <a:xfrm>
            <a:off x="457200" y="6291072"/>
            <a:ext cx="11274552" cy="10972"/>
          </a:xfrm>
          <a:prstGeom prst="rect">
            <a:avLst/>
          </a:prstGeom>
          <a:solidFill>
            <a:srgbClr val="D7E1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ooter_refs_1"/>
          <p:cNvSpPr txBox="1"/>
          <p:nvPr/>
        </p:nvSpPr>
        <p:spPr>
          <a:xfrm>
            <a:off x="457200" y="6414516"/>
            <a:ext cx="10625328" cy="28346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16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>
                <a:solidFill>
                  <a:srgbClr val="536775"/>
                </a:solidFill>
                <a:latin typeface="Arial"/>
              </a:rPr>
              <a:t>References: World Bank (2026) [1]; Bin-e (n.d.) [2]. Full supplied citations are in notes.</a:t>
            </a:r>
          </a:p>
        </p:txBody>
      </p:sp>
      <p:sp>
        <p:nvSpPr>
          <p:cNvPr id="17" name="page_number_1"/>
          <p:cNvSpPr txBox="1"/>
          <p:nvPr/>
        </p:nvSpPr>
        <p:spPr>
          <a:xfrm>
            <a:off x="11164824" y="6409944"/>
            <a:ext cx="566928" cy="301752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r">
              <a:lnSpc>
                <a:spcPts val="16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102E50"/>
                </a:solidFill>
                <a:latin typeface="Arial"/>
              </a:rPr>
              <a:t>1 / 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anel"/>
          <p:cNvSpPr/>
          <p:nvPr/>
        </p:nvSpPr>
        <p:spPr>
          <a:xfrm>
            <a:off x="457200" y="265176"/>
            <a:ext cx="73152" cy="530352"/>
          </a:xfrm>
          <a:prstGeom prst="rect">
            <a:avLst/>
          </a:prstGeom>
          <a:solidFill>
            <a:srgbClr val="126C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heading_2"/>
          <p:cNvSpPr txBox="1"/>
          <p:nvPr/>
        </p:nvSpPr>
        <p:spPr>
          <a:xfrm>
            <a:off x="694944" y="310896"/>
            <a:ext cx="10972800" cy="60350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37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600" b="1">
                <a:solidFill>
                  <a:srgbClr val="102E50"/>
                </a:solidFill>
                <a:latin typeface="Arial"/>
              </a:rPr>
              <a:t>Problem statement</a:t>
            </a:r>
          </a:p>
        </p:txBody>
      </p:sp>
      <p:sp>
        <p:nvSpPr>
          <p:cNvPr id="4" name="subtitle_2"/>
          <p:cNvSpPr txBox="1"/>
          <p:nvPr/>
        </p:nvSpPr>
        <p:spPr>
          <a:xfrm>
            <a:off x="475488" y="964692"/>
            <a:ext cx="11247120" cy="320040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0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000" b="0">
                <a:solidFill>
                  <a:srgbClr val="536775"/>
                </a:solidFill>
                <a:latin typeface="Arial"/>
              </a:rPr>
              <a:t>A proposed campus recycling point; local needs will be investigated.</a:t>
            </a:r>
          </a:p>
        </p:txBody>
      </p:sp>
      <p:sp>
        <p:nvSpPr>
          <p:cNvPr id="5" name="panel"/>
          <p:cNvSpPr/>
          <p:nvPr/>
        </p:nvSpPr>
        <p:spPr>
          <a:xfrm>
            <a:off x="457200" y="6291072"/>
            <a:ext cx="11274552" cy="10972"/>
          </a:xfrm>
          <a:prstGeom prst="rect">
            <a:avLst/>
          </a:prstGeom>
          <a:solidFill>
            <a:srgbClr val="D7E1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footer_refs_2"/>
          <p:cNvSpPr txBox="1"/>
          <p:nvPr/>
        </p:nvSpPr>
        <p:spPr>
          <a:xfrm>
            <a:off x="457200" y="6414516"/>
            <a:ext cx="10625328" cy="28346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16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>
                <a:solidFill>
                  <a:srgbClr val="536775"/>
                </a:solidFill>
                <a:latin typeface="Arial"/>
              </a:rPr>
              <a:t>References: World Bank (2026) [1]; Bin-e (n.d.) [2]. No local findings are claimed.</a:t>
            </a:r>
          </a:p>
        </p:txBody>
      </p:sp>
      <p:sp>
        <p:nvSpPr>
          <p:cNvPr id="7" name="page_number_2"/>
          <p:cNvSpPr txBox="1"/>
          <p:nvPr/>
        </p:nvSpPr>
        <p:spPr>
          <a:xfrm>
            <a:off x="11164824" y="6409944"/>
            <a:ext cx="566928" cy="301752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r">
              <a:lnSpc>
                <a:spcPts val="16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102E50"/>
                </a:solidFill>
                <a:latin typeface="Arial"/>
              </a:rPr>
              <a:t>2 / 6</a:t>
            </a:r>
          </a:p>
        </p:txBody>
      </p:sp>
      <p:sp>
        <p:nvSpPr>
          <p:cNvPr id="8" name="panel"/>
          <p:cNvSpPr/>
          <p:nvPr/>
        </p:nvSpPr>
        <p:spPr>
          <a:xfrm>
            <a:off x="457200" y="1499616"/>
            <a:ext cx="36576" cy="3758184"/>
          </a:xfrm>
          <a:prstGeom prst="rect">
            <a:avLst/>
          </a:prstGeom>
          <a:solidFill>
            <a:srgbClr val="126C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problem_nine_lines"/>
          <p:cNvSpPr txBox="1"/>
          <p:nvPr/>
        </p:nvSpPr>
        <p:spPr>
          <a:xfrm>
            <a:off x="685800" y="1472184"/>
            <a:ext cx="6839712" cy="3941063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32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0">
                <a:solidFill>
                  <a:srgbClr val="172D40"/>
                </a:solidFill>
                <a:latin typeface="Arial"/>
              </a:rPr>
              <a:t>Mixed bins cannot separate waste</a:t>
            </a:r>
          </a:p>
          <a:p>
            <a:pPr algn="l">
              <a:lnSpc>
                <a:spcPts val="32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0">
                <a:solidFill>
                  <a:srgbClr val="172D40"/>
                </a:solidFill>
                <a:latin typeface="Arial"/>
              </a:rPr>
              <a:t>or show when they are full.</a:t>
            </a:r>
          </a:p>
          <a:p>
            <a:pPr algn="l">
              <a:lnSpc>
                <a:spcPts val="32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0">
                <a:solidFill>
                  <a:srgbClr val="172D40"/>
                </a:solidFill>
                <a:latin typeface="Arial"/>
              </a:rPr>
              <a:t>Touch-operated lids require contact</a:t>
            </a:r>
          </a:p>
          <a:p>
            <a:pPr algn="l">
              <a:lnSpc>
                <a:spcPts val="32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0">
                <a:solidFill>
                  <a:srgbClr val="172D40"/>
                </a:solidFill>
                <a:latin typeface="Arial"/>
              </a:rPr>
              <a:t>and may be unhygienic.</a:t>
            </a:r>
          </a:p>
          <a:p>
            <a:pPr algn="l">
              <a:lnSpc>
                <a:spcPts val="32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0">
                <a:solidFill>
                  <a:srgbClr val="172D40"/>
                </a:solidFill>
                <a:latin typeface="Arial"/>
              </a:rPr>
              <a:t>At a proposed Bugema recycling point,</a:t>
            </a:r>
          </a:p>
          <a:p>
            <a:pPr algn="l">
              <a:lnSpc>
                <a:spcPts val="32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0">
                <a:solidFill>
                  <a:srgbClr val="172D40"/>
                </a:solidFill>
                <a:latin typeface="Arial"/>
              </a:rPr>
              <a:t>local needs must first be established.</a:t>
            </a:r>
          </a:p>
          <a:p>
            <a:pPr algn="l">
              <a:lnSpc>
                <a:spcPts val="32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0">
                <a:solidFill>
                  <a:srgbClr val="172D40"/>
                </a:solidFill>
                <a:latin typeface="Arial"/>
              </a:rPr>
              <a:t>This study will test a touchless bin that</a:t>
            </a:r>
          </a:p>
          <a:p>
            <a:pPr algn="l">
              <a:lnSpc>
                <a:spcPts val="32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0">
                <a:solidFill>
                  <a:srgbClr val="172D40"/>
                </a:solidFill>
                <a:latin typeface="Arial"/>
              </a:rPr>
              <a:t>sorts selected items, rejects unsupported</a:t>
            </a:r>
          </a:p>
          <a:p>
            <a:pPr algn="l">
              <a:lnSpc>
                <a:spcPts val="32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0">
                <a:solidFill>
                  <a:srgbClr val="172D40"/>
                </a:solidFill>
                <a:latin typeface="Arial"/>
              </a:rPr>
              <a:t>items, and reports fill levels safely.</a:t>
            </a:r>
          </a:p>
        </p:txBody>
      </p:sp>
      <p:pic>
        <p:nvPicPr>
          <p:cNvPr id="10" name="waste_context_concept" descr="Cropped supplied AI-generated concept illustration. Not a photograph of an assembled or tested research prototyp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4112" y="1539621"/>
            <a:ext cx="3977639" cy="2983229"/>
          </a:xfrm>
          <a:prstGeom prst="rect">
            <a:avLst/>
          </a:prstGeom>
        </p:spPr>
      </p:pic>
      <p:sp>
        <p:nvSpPr>
          <p:cNvPr id="11" name="context_caption"/>
          <p:cNvSpPr txBox="1"/>
          <p:nvPr/>
        </p:nvSpPr>
        <p:spPr>
          <a:xfrm>
            <a:off x="7754112" y="4626864"/>
            <a:ext cx="3959352" cy="576072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18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>
                <a:solidFill>
                  <a:srgbClr val="536775"/>
                </a:solidFill>
                <a:latin typeface="Arial"/>
              </a:rPr>
              <a:t>AI-generated context image.</a:t>
            </a:r>
          </a:p>
          <a:p>
            <a:pPr algn="l">
              <a:lnSpc>
                <a:spcPts val="18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>
                <a:solidFill>
                  <a:srgbClr val="536775"/>
                </a:solidFill>
                <a:latin typeface="Arial"/>
              </a:rPr>
              <a:t>Not a photograph of Bugema University.</a:t>
            </a:r>
          </a:p>
        </p:txBody>
      </p:sp>
      <p:sp>
        <p:nvSpPr>
          <p:cNvPr id="12" name="research_question_band"/>
          <p:cNvSpPr/>
          <p:nvPr/>
        </p:nvSpPr>
        <p:spPr>
          <a:xfrm>
            <a:off x="457200" y="5591556"/>
            <a:ext cx="11274552" cy="502920"/>
          </a:xfrm>
          <a:prstGeom prst="roundRect">
            <a:avLst>
              <a:gd name="adj" fmla="val 8000"/>
            </a:avLst>
          </a:prstGeom>
          <a:solidFill>
            <a:srgbClr val="102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search_question"/>
          <p:cNvSpPr txBox="1"/>
          <p:nvPr/>
        </p:nvSpPr>
        <p:spPr>
          <a:xfrm>
            <a:off x="630936" y="5692140"/>
            <a:ext cx="10936224" cy="338328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4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>
                <a:solidFill>
                  <a:srgbClr val="FFFFFF"/>
                </a:solidFill>
                <a:latin typeface="Arial"/>
              </a:rPr>
              <a:t>Research question: Can it open, sort and report bin status reliably?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anel"/>
          <p:cNvSpPr/>
          <p:nvPr/>
        </p:nvSpPr>
        <p:spPr>
          <a:xfrm>
            <a:off x="457200" y="265176"/>
            <a:ext cx="73152" cy="530352"/>
          </a:xfrm>
          <a:prstGeom prst="rect">
            <a:avLst/>
          </a:prstGeom>
          <a:solidFill>
            <a:srgbClr val="126C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heading_3"/>
          <p:cNvSpPr txBox="1"/>
          <p:nvPr/>
        </p:nvSpPr>
        <p:spPr>
          <a:xfrm>
            <a:off x="694944" y="310896"/>
            <a:ext cx="10972800" cy="60350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37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600" b="1">
                <a:solidFill>
                  <a:srgbClr val="102E50"/>
                </a:solidFill>
                <a:latin typeface="Arial"/>
              </a:rPr>
              <a:t>Four specific SMART objectives</a:t>
            </a:r>
          </a:p>
        </p:txBody>
      </p:sp>
      <p:sp>
        <p:nvSpPr>
          <p:cNvPr id="4" name="subtitle_3"/>
          <p:cNvSpPr txBox="1"/>
          <p:nvPr/>
        </p:nvSpPr>
        <p:spPr>
          <a:xfrm>
            <a:off x="475488" y="964692"/>
            <a:ext cx="11247120" cy="320040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0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000" b="0">
                <a:solidFill>
                  <a:srgbClr val="536775"/>
                </a:solidFill>
                <a:latin typeface="Arial"/>
              </a:rPr>
              <a:t>Ten-week plan; starts after approval and resource confirmation.</a:t>
            </a:r>
          </a:p>
        </p:txBody>
      </p:sp>
      <p:sp>
        <p:nvSpPr>
          <p:cNvPr id="5" name="panel"/>
          <p:cNvSpPr/>
          <p:nvPr/>
        </p:nvSpPr>
        <p:spPr>
          <a:xfrm>
            <a:off x="457200" y="6291072"/>
            <a:ext cx="11274552" cy="10972"/>
          </a:xfrm>
          <a:prstGeom prst="rect">
            <a:avLst/>
          </a:prstGeom>
          <a:solidFill>
            <a:srgbClr val="D7E1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footer_refs_3"/>
          <p:cNvSpPr txBox="1"/>
          <p:nvPr/>
        </p:nvSpPr>
        <p:spPr>
          <a:xfrm>
            <a:off x="457200" y="6414516"/>
            <a:ext cx="10625328" cy="28346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16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>
                <a:solidFill>
                  <a:srgbClr val="536775"/>
                </a:solidFill>
                <a:latin typeface="Arial"/>
              </a:rPr>
              <a:t>References: Espressif [3]; Arduino [4]; TensorFlow [5]; OASIS [6]; hardware [7–10].</a:t>
            </a:r>
          </a:p>
        </p:txBody>
      </p:sp>
      <p:sp>
        <p:nvSpPr>
          <p:cNvPr id="7" name="page_number_3"/>
          <p:cNvSpPr txBox="1"/>
          <p:nvPr/>
        </p:nvSpPr>
        <p:spPr>
          <a:xfrm>
            <a:off x="11164824" y="6409944"/>
            <a:ext cx="566928" cy="301752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r">
              <a:lnSpc>
                <a:spcPts val="16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102E50"/>
                </a:solidFill>
                <a:latin typeface="Arial"/>
              </a:rPr>
              <a:t>3 / 6</a:t>
            </a:r>
          </a:p>
        </p:txBody>
      </p:sp>
      <p:sp>
        <p:nvSpPr>
          <p:cNvPr id="8" name="objective_card_1"/>
          <p:cNvSpPr/>
          <p:nvPr/>
        </p:nvSpPr>
        <p:spPr>
          <a:xfrm>
            <a:off x="457200" y="1449324"/>
            <a:ext cx="11274552" cy="1010412"/>
          </a:xfrm>
          <a:prstGeom prst="roundRect">
            <a:avLst>
              <a:gd name="adj" fmla="val 8000"/>
            </a:avLst>
          </a:prstGeom>
          <a:solidFill>
            <a:srgbClr val="F3F7F6"/>
          </a:solidFill>
          <a:ln w="8890">
            <a:solidFill>
              <a:srgbClr val="D7E1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bjective_index_1"/>
          <p:cNvSpPr txBox="1"/>
          <p:nvPr/>
        </p:nvSpPr>
        <p:spPr>
          <a:xfrm>
            <a:off x="630936" y="1668780"/>
            <a:ext cx="548640" cy="42062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700" b="1">
                <a:solidFill>
                  <a:srgbClr val="126C4A"/>
                </a:solidFill>
                <a:latin typeface="Arial"/>
              </a:rPr>
              <a:t>01</a:t>
            </a:r>
          </a:p>
        </p:txBody>
      </p:sp>
      <p:sp>
        <p:nvSpPr>
          <p:cNvPr id="10" name="deadline_label_1"/>
          <p:cNvSpPr txBox="1"/>
          <p:nvPr/>
        </p:nvSpPr>
        <p:spPr>
          <a:xfrm>
            <a:off x="1389888" y="1623060"/>
            <a:ext cx="1417320" cy="265176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17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00" b="1">
                <a:solidFill>
                  <a:srgbClr val="536775"/>
                </a:solidFill>
                <a:latin typeface="Arial"/>
              </a:rPr>
              <a:t>BY WEEK</a:t>
            </a:r>
          </a:p>
        </p:txBody>
      </p:sp>
      <p:sp>
        <p:nvSpPr>
          <p:cNvPr id="11" name="deadline_week_1"/>
          <p:cNvSpPr txBox="1"/>
          <p:nvPr/>
        </p:nvSpPr>
        <p:spPr>
          <a:xfrm>
            <a:off x="1389888" y="1933956"/>
            <a:ext cx="1280160" cy="42062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900" b="1">
                <a:solidFill>
                  <a:srgbClr val="102E50"/>
                </a:solidFill>
                <a:latin typeface="Arial"/>
              </a:rPr>
              <a:t>2</a:t>
            </a:r>
          </a:p>
        </p:txBody>
      </p:sp>
      <p:sp>
        <p:nvSpPr>
          <p:cNvPr id="12" name="objective_body_1"/>
          <p:cNvSpPr txBox="1"/>
          <p:nvPr/>
        </p:nvSpPr>
        <p:spPr>
          <a:xfrm>
            <a:off x="2990088" y="1586484"/>
            <a:ext cx="8513064" cy="83210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3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0">
                <a:solidFill>
                  <a:srgbClr val="172D40"/>
                </a:solidFill>
                <a:latin typeface="Arial"/>
              </a:rPr>
              <a:t>Interview 8 students + 2 cleaning staff; observe</a:t>
            </a:r>
          </a:p>
          <a:p>
            <a:pPr algn="l">
              <a:lnSpc>
                <a:spcPts val="3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0">
                <a:solidFill>
                  <a:srgbClr val="172D40"/>
                </a:solidFill>
                <a:latin typeface="Arial"/>
              </a:rPr>
              <a:t>disposal; define at least 10 prioritised requirements.</a:t>
            </a:r>
          </a:p>
        </p:txBody>
      </p:sp>
      <p:sp>
        <p:nvSpPr>
          <p:cNvPr id="13" name="objective_card_2"/>
          <p:cNvSpPr/>
          <p:nvPr/>
        </p:nvSpPr>
        <p:spPr>
          <a:xfrm>
            <a:off x="457200" y="2569464"/>
            <a:ext cx="11274552" cy="1010412"/>
          </a:xfrm>
          <a:prstGeom prst="roundRect">
            <a:avLst>
              <a:gd name="adj" fmla="val 8000"/>
            </a:avLst>
          </a:prstGeom>
          <a:solidFill>
            <a:srgbClr val="F3F7F6"/>
          </a:solidFill>
          <a:ln w="8890">
            <a:solidFill>
              <a:srgbClr val="D7E1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bjective_index_2"/>
          <p:cNvSpPr txBox="1"/>
          <p:nvPr/>
        </p:nvSpPr>
        <p:spPr>
          <a:xfrm>
            <a:off x="630936" y="2788920"/>
            <a:ext cx="548640" cy="42062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700" b="1">
                <a:solidFill>
                  <a:srgbClr val="126C4A"/>
                </a:solidFill>
                <a:latin typeface="Arial"/>
              </a:rPr>
              <a:t>02</a:t>
            </a:r>
          </a:p>
        </p:txBody>
      </p:sp>
      <p:sp>
        <p:nvSpPr>
          <p:cNvPr id="15" name="deadline_label_2"/>
          <p:cNvSpPr txBox="1"/>
          <p:nvPr/>
        </p:nvSpPr>
        <p:spPr>
          <a:xfrm>
            <a:off x="1389888" y="2743200"/>
            <a:ext cx="1417320" cy="265176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17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00" b="1">
                <a:solidFill>
                  <a:srgbClr val="536775"/>
                </a:solidFill>
                <a:latin typeface="Arial"/>
              </a:rPr>
              <a:t>BY WEEK</a:t>
            </a:r>
          </a:p>
        </p:txBody>
      </p:sp>
      <p:sp>
        <p:nvSpPr>
          <p:cNvPr id="16" name="deadline_week_2"/>
          <p:cNvSpPr txBox="1"/>
          <p:nvPr/>
        </p:nvSpPr>
        <p:spPr>
          <a:xfrm>
            <a:off x="1389888" y="3054096"/>
            <a:ext cx="1280160" cy="42062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900" b="1">
                <a:solidFill>
                  <a:srgbClr val="102E50"/>
                </a:solidFill>
                <a:latin typeface="Arial"/>
              </a:rPr>
              <a:t>5</a:t>
            </a:r>
          </a:p>
        </p:txBody>
      </p:sp>
      <p:sp>
        <p:nvSpPr>
          <p:cNvPr id="17" name="objective_body_2"/>
          <p:cNvSpPr txBox="1"/>
          <p:nvPr/>
        </p:nvSpPr>
        <p:spPr>
          <a:xfrm>
            <a:off x="2990088" y="2706624"/>
            <a:ext cx="8513064" cy="83210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3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0">
                <a:solidFill>
                  <a:srgbClr val="172D40"/>
                </a:solidFill>
                <a:latin typeface="Arial"/>
              </a:rPr>
              <a:t>Build 1 guarded, four-compartment prototype:</a:t>
            </a:r>
          </a:p>
          <a:p>
            <a:pPr algn="l">
              <a:lnSpc>
                <a:spcPts val="3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0">
                <a:solidFill>
                  <a:srgbClr val="172D40"/>
                </a:solidFill>
                <a:latin typeface="Arial"/>
              </a:rPr>
              <a:t>touchless lid, sensing and mechanical sorting.</a:t>
            </a:r>
          </a:p>
        </p:txBody>
      </p:sp>
      <p:sp>
        <p:nvSpPr>
          <p:cNvPr id="18" name="objective_card_3"/>
          <p:cNvSpPr/>
          <p:nvPr/>
        </p:nvSpPr>
        <p:spPr>
          <a:xfrm>
            <a:off x="457200" y="3689604"/>
            <a:ext cx="11274552" cy="1010412"/>
          </a:xfrm>
          <a:prstGeom prst="roundRect">
            <a:avLst>
              <a:gd name="adj" fmla="val 8000"/>
            </a:avLst>
          </a:prstGeom>
          <a:solidFill>
            <a:srgbClr val="F3F7F6"/>
          </a:solidFill>
          <a:ln w="8890">
            <a:solidFill>
              <a:srgbClr val="D7E1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bjective_index_3"/>
          <p:cNvSpPr txBox="1"/>
          <p:nvPr/>
        </p:nvSpPr>
        <p:spPr>
          <a:xfrm>
            <a:off x="630936" y="3909060"/>
            <a:ext cx="548640" cy="42062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700" b="1">
                <a:solidFill>
                  <a:srgbClr val="126C4A"/>
                </a:solidFill>
                <a:latin typeface="Arial"/>
              </a:rPr>
              <a:t>03</a:t>
            </a:r>
          </a:p>
        </p:txBody>
      </p:sp>
      <p:sp>
        <p:nvSpPr>
          <p:cNvPr id="20" name="deadline_label_3"/>
          <p:cNvSpPr txBox="1"/>
          <p:nvPr/>
        </p:nvSpPr>
        <p:spPr>
          <a:xfrm>
            <a:off x="1389888" y="3863340"/>
            <a:ext cx="1417320" cy="265176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17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00" b="1">
                <a:solidFill>
                  <a:srgbClr val="536775"/>
                </a:solidFill>
                <a:latin typeface="Arial"/>
              </a:rPr>
              <a:t>BY WEEK</a:t>
            </a:r>
          </a:p>
        </p:txBody>
      </p:sp>
      <p:sp>
        <p:nvSpPr>
          <p:cNvPr id="21" name="deadline_week_3"/>
          <p:cNvSpPr txBox="1"/>
          <p:nvPr/>
        </p:nvSpPr>
        <p:spPr>
          <a:xfrm>
            <a:off x="1389888" y="4174236"/>
            <a:ext cx="1280160" cy="42062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900" b="1">
                <a:solidFill>
                  <a:srgbClr val="102E50"/>
                </a:solidFill>
                <a:latin typeface="Arial"/>
              </a:rPr>
              <a:t>8</a:t>
            </a:r>
          </a:p>
        </p:txBody>
      </p:sp>
      <p:sp>
        <p:nvSpPr>
          <p:cNvPr id="22" name="objective_body_3"/>
          <p:cNvSpPr txBox="1"/>
          <p:nvPr/>
        </p:nvSpPr>
        <p:spPr>
          <a:xfrm>
            <a:off x="2990088" y="3826764"/>
            <a:ext cx="8513064" cy="83210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3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0">
                <a:solidFill>
                  <a:srgbClr val="172D40"/>
                </a:solidFill>
                <a:latin typeface="Arial"/>
              </a:rPr>
              <a:t>Train and validate a classifier on ≥1,200 images;</a:t>
            </a:r>
          </a:p>
          <a:p>
            <a:pPr algn="l">
              <a:lnSpc>
                <a:spcPts val="3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0">
                <a:solidFill>
                  <a:srgbClr val="172D40"/>
                </a:solidFill>
                <a:latin typeface="Arial"/>
              </a:rPr>
              <a:t>connect fill-level alerts to an IoT dashboard.</a:t>
            </a:r>
          </a:p>
        </p:txBody>
      </p:sp>
      <p:sp>
        <p:nvSpPr>
          <p:cNvPr id="23" name="objective_card_4"/>
          <p:cNvSpPr/>
          <p:nvPr/>
        </p:nvSpPr>
        <p:spPr>
          <a:xfrm>
            <a:off x="457200" y="4809744"/>
            <a:ext cx="11274552" cy="1010412"/>
          </a:xfrm>
          <a:prstGeom prst="roundRect">
            <a:avLst>
              <a:gd name="adj" fmla="val 8000"/>
            </a:avLst>
          </a:prstGeom>
          <a:solidFill>
            <a:srgbClr val="F3F7F6"/>
          </a:solidFill>
          <a:ln w="8890">
            <a:solidFill>
              <a:srgbClr val="D7E1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bjective_index_4"/>
          <p:cNvSpPr txBox="1"/>
          <p:nvPr/>
        </p:nvSpPr>
        <p:spPr>
          <a:xfrm>
            <a:off x="630936" y="5029200"/>
            <a:ext cx="548640" cy="42062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700" b="1">
                <a:solidFill>
                  <a:srgbClr val="126C4A"/>
                </a:solidFill>
                <a:latin typeface="Arial"/>
              </a:rPr>
              <a:t>04</a:t>
            </a:r>
          </a:p>
        </p:txBody>
      </p:sp>
      <p:sp>
        <p:nvSpPr>
          <p:cNvPr id="25" name="deadline_label_4"/>
          <p:cNvSpPr txBox="1"/>
          <p:nvPr/>
        </p:nvSpPr>
        <p:spPr>
          <a:xfrm>
            <a:off x="1389888" y="4983480"/>
            <a:ext cx="1417320" cy="265176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17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00" b="1">
                <a:solidFill>
                  <a:srgbClr val="536775"/>
                </a:solidFill>
                <a:latin typeface="Arial"/>
              </a:rPr>
              <a:t>BY WEEK</a:t>
            </a:r>
          </a:p>
        </p:txBody>
      </p:sp>
      <p:sp>
        <p:nvSpPr>
          <p:cNvPr id="26" name="deadline_week_4"/>
          <p:cNvSpPr txBox="1"/>
          <p:nvPr/>
        </p:nvSpPr>
        <p:spPr>
          <a:xfrm>
            <a:off x="1389888" y="5294376"/>
            <a:ext cx="1280160" cy="42062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900" b="1">
                <a:solidFill>
                  <a:srgbClr val="102E50"/>
                </a:solidFill>
                <a:latin typeface="Arial"/>
              </a:rPr>
              <a:t>10</a:t>
            </a:r>
          </a:p>
        </p:txBody>
      </p:sp>
      <p:sp>
        <p:nvSpPr>
          <p:cNvPr id="27" name="objective_body_4"/>
          <p:cNvSpPr txBox="1"/>
          <p:nvPr/>
        </p:nvSpPr>
        <p:spPr>
          <a:xfrm>
            <a:off x="2990088" y="4946904"/>
            <a:ext cx="8513064" cy="83210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3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0">
                <a:solidFill>
                  <a:srgbClr val="172D40"/>
                </a:solidFill>
                <a:latin typeface="Arial"/>
              </a:rPr>
              <a:t>Complete 120 sorting trials, 40 approach tests, 20</a:t>
            </a:r>
          </a:p>
          <a:p>
            <a:pPr algn="l">
              <a:lnSpc>
                <a:spcPts val="3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0">
                <a:solidFill>
                  <a:srgbClr val="172D40"/>
                </a:solidFill>
                <a:latin typeface="Arial"/>
              </a:rPr>
              <a:t>fault tests and a 10-person supervised pilot.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anel"/>
          <p:cNvSpPr/>
          <p:nvPr/>
        </p:nvSpPr>
        <p:spPr>
          <a:xfrm>
            <a:off x="457200" y="265176"/>
            <a:ext cx="73152" cy="530352"/>
          </a:xfrm>
          <a:prstGeom prst="rect">
            <a:avLst/>
          </a:prstGeom>
          <a:solidFill>
            <a:srgbClr val="126C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heading_4"/>
          <p:cNvSpPr txBox="1"/>
          <p:nvPr/>
        </p:nvSpPr>
        <p:spPr>
          <a:xfrm>
            <a:off x="694944" y="310896"/>
            <a:ext cx="10972800" cy="60350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37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600" b="1">
                <a:solidFill>
                  <a:srgbClr val="102E50"/>
                </a:solidFill>
                <a:latin typeface="Arial"/>
              </a:rPr>
              <a:t>Components and their roles</a:t>
            </a:r>
          </a:p>
        </p:txBody>
      </p:sp>
      <p:sp>
        <p:nvSpPr>
          <p:cNvPr id="4" name="subtitle_4"/>
          <p:cNvSpPr txBox="1"/>
          <p:nvPr/>
        </p:nvSpPr>
        <p:spPr>
          <a:xfrm>
            <a:off x="475488" y="964692"/>
            <a:ext cx="11247120" cy="320040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0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000" b="0">
                <a:solidFill>
                  <a:srgbClr val="536775"/>
                </a:solidFill>
                <a:latin typeface="Arial"/>
              </a:rPr>
              <a:t>Close-up views from the proposed assembled dustbin concept.</a:t>
            </a:r>
          </a:p>
        </p:txBody>
      </p:sp>
      <p:sp>
        <p:nvSpPr>
          <p:cNvPr id="5" name="panel"/>
          <p:cNvSpPr/>
          <p:nvPr/>
        </p:nvSpPr>
        <p:spPr>
          <a:xfrm>
            <a:off x="457200" y="6291072"/>
            <a:ext cx="11274552" cy="10972"/>
          </a:xfrm>
          <a:prstGeom prst="rect">
            <a:avLst/>
          </a:prstGeom>
          <a:solidFill>
            <a:srgbClr val="D7E1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footer_refs_4"/>
          <p:cNvSpPr txBox="1"/>
          <p:nvPr/>
        </p:nvSpPr>
        <p:spPr>
          <a:xfrm>
            <a:off x="457200" y="6414516"/>
            <a:ext cx="10625328" cy="28346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16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>
                <a:solidFill>
                  <a:srgbClr val="536775"/>
                </a:solidFill>
                <a:latin typeface="Arial"/>
              </a:rPr>
              <a:t>References: Arduino [4]; HC-SR04 [7]; servo [8]; IR [9]; HX711 [10]; ESP32 [3].</a:t>
            </a:r>
          </a:p>
        </p:txBody>
      </p:sp>
      <p:sp>
        <p:nvSpPr>
          <p:cNvPr id="7" name="page_number_4"/>
          <p:cNvSpPr txBox="1"/>
          <p:nvPr/>
        </p:nvSpPr>
        <p:spPr>
          <a:xfrm>
            <a:off x="11164824" y="6409944"/>
            <a:ext cx="566928" cy="301752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r">
              <a:lnSpc>
                <a:spcPts val="16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102E50"/>
                </a:solidFill>
                <a:latin typeface="Arial"/>
              </a:rPr>
              <a:t>4 / 6</a:t>
            </a:r>
          </a:p>
        </p:txBody>
      </p:sp>
      <p:sp>
        <p:nvSpPr>
          <p:cNvPr id="8" name="component_card_1"/>
          <p:cNvSpPr/>
          <p:nvPr/>
        </p:nvSpPr>
        <p:spPr>
          <a:xfrm>
            <a:off x="457200" y="1463040"/>
            <a:ext cx="5541264" cy="95097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8890">
            <a:solidFill>
              <a:srgbClr val="D7E1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component_image_uno" descr="Cropped supplied AI-generated concept illustration. Not a photograph of an assembled or tested research prototyp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71" y="1578319"/>
            <a:ext cx="905256" cy="711272"/>
          </a:xfrm>
          <a:prstGeom prst="rect">
            <a:avLst/>
          </a:prstGeom>
        </p:spPr>
      </p:pic>
      <p:sp>
        <p:nvSpPr>
          <p:cNvPr id="10" name="component_name_1"/>
          <p:cNvSpPr txBox="1"/>
          <p:nvPr/>
        </p:nvSpPr>
        <p:spPr>
          <a:xfrm>
            <a:off x="1655064" y="1572768"/>
            <a:ext cx="4215384" cy="37490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67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600" b="1">
                <a:solidFill>
                  <a:srgbClr val="102E50"/>
                </a:solidFill>
                <a:latin typeface="Arial"/>
              </a:rPr>
              <a:t>Arduino UNO</a:t>
            </a:r>
          </a:p>
        </p:txBody>
      </p:sp>
      <p:sp>
        <p:nvSpPr>
          <p:cNvPr id="11" name="component_role_1"/>
          <p:cNvSpPr txBox="1"/>
          <p:nvPr/>
        </p:nvSpPr>
        <p:spPr>
          <a:xfrm>
            <a:off x="1655064" y="2011680"/>
            <a:ext cx="4215384" cy="320040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2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0">
                <a:solidFill>
                  <a:srgbClr val="172D40"/>
                </a:solidFill>
                <a:latin typeface="Arial"/>
              </a:rPr>
              <a:t>Sensor and actuator control</a:t>
            </a:r>
          </a:p>
        </p:txBody>
      </p:sp>
      <p:sp>
        <p:nvSpPr>
          <p:cNvPr id="12" name="component_card_2"/>
          <p:cNvSpPr/>
          <p:nvPr/>
        </p:nvSpPr>
        <p:spPr>
          <a:xfrm>
            <a:off x="457200" y="2523744"/>
            <a:ext cx="5541264" cy="95097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8890">
            <a:solidFill>
              <a:srgbClr val="D7E1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component_image_ultrasonic" descr="Cropped supplied AI-generated concept illustration. Not a photograph of an assembled or tested research prototype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" y="2666139"/>
            <a:ext cx="905256" cy="657040"/>
          </a:xfrm>
          <a:prstGeom prst="rect">
            <a:avLst/>
          </a:prstGeom>
        </p:spPr>
      </p:pic>
      <p:sp>
        <p:nvSpPr>
          <p:cNvPr id="14" name="component_name_2"/>
          <p:cNvSpPr txBox="1"/>
          <p:nvPr/>
        </p:nvSpPr>
        <p:spPr>
          <a:xfrm>
            <a:off x="1655064" y="2633472"/>
            <a:ext cx="4215384" cy="37490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67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600" b="1">
                <a:solidFill>
                  <a:srgbClr val="102E50"/>
                </a:solidFill>
                <a:latin typeface="Arial"/>
              </a:rPr>
              <a:t>HC-SR04 sensor</a:t>
            </a:r>
          </a:p>
        </p:txBody>
      </p:sp>
      <p:sp>
        <p:nvSpPr>
          <p:cNvPr id="15" name="component_role_2"/>
          <p:cNvSpPr txBox="1"/>
          <p:nvPr/>
        </p:nvSpPr>
        <p:spPr>
          <a:xfrm>
            <a:off x="1655064" y="3072384"/>
            <a:ext cx="4215384" cy="320040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2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0">
                <a:solidFill>
                  <a:srgbClr val="172D40"/>
                </a:solidFill>
                <a:latin typeface="Arial"/>
              </a:rPr>
              <a:t>Approach detection</a:t>
            </a:r>
          </a:p>
        </p:txBody>
      </p:sp>
      <p:sp>
        <p:nvSpPr>
          <p:cNvPr id="16" name="component_card_3"/>
          <p:cNvSpPr/>
          <p:nvPr/>
        </p:nvSpPr>
        <p:spPr>
          <a:xfrm>
            <a:off x="457200" y="3584448"/>
            <a:ext cx="5541264" cy="95097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8890">
            <a:solidFill>
              <a:srgbClr val="D7E1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component_image_servo" descr="Cropped supplied AI-generated concept illustration. Not a photograph of an assembled or tested research prototype.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072" y="3712121"/>
            <a:ext cx="905256" cy="686485"/>
          </a:xfrm>
          <a:prstGeom prst="rect">
            <a:avLst/>
          </a:prstGeom>
        </p:spPr>
      </p:pic>
      <p:sp>
        <p:nvSpPr>
          <p:cNvPr id="18" name="component_name_3"/>
          <p:cNvSpPr txBox="1"/>
          <p:nvPr/>
        </p:nvSpPr>
        <p:spPr>
          <a:xfrm>
            <a:off x="1655064" y="3694176"/>
            <a:ext cx="4215384" cy="37490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67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600" b="1">
                <a:solidFill>
                  <a:srgbClr val="102E50"/>
                </a:solidFill>
                <a:latin typeface="Arial"/>
              </a:rPr>
              <a:t>Servo motor</a:t>
            </a:r>
          </a:p>
        </p:txBody>
      </p:sp>
      <p:sp>
        <p:nvSpPr>
          <p:cNvPr id="19" name="component_role_3"/>
          <p:cNvSpPr txBox="1"/>
          <p:nvPr/>
        </p:nvSpPr>
        <p:spPr>
          <a:xfrm>
            <a:off x="1655064" y="4133087"/>
            <a:ext cx="4215384" cy="320040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2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0">
                <a:solidFill>
                  <a:srgbClr val="172D40"/>
                </a:solidFill>
                <a:latin typeface="Arial"/>
              </a:rPr>
              <a:t>Lid opening and waste routing</a:t>
            </a:r>
          </a:p>
        </p:txBody>
      </p:sp>
      <p:sp>
        <p:nvSpPr>
          <p:cNvPr id="20" name="component_card_4"/>
          <p:cNvSpPr/>
          <p:nvPr/>
        </p:nvSpPr>
        <p:spPr>
          <a:xfrm>
            <a:off x="457200" y="4645152"/>
            <a:ext cx="5541264" cy="95097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8890">
            <a:solidFill>
              <a:srgbClr val="D7E1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component_image_ir" descr="Cropped supplied AI-generated concept illustration. Not a photograph of an assembled or tested research prototype.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082" y="4750308"/>
            <a:ext cx="781234" cy="731520"/>
          </a:xfrm>
          <a:prstGeom prst="rect">
            <a:avLst/>
          </a:prstGeom>
        </p:spPr>
      </p:pic>
      <p:sp>
        <p:nvSpPr>
          <p:cNvPr id="22" name="component_name_4"/>
          <p:cNvSpPr txBox="1"/>
          <p:nvPr/>
        </p:nvSpPr>
        <p:spPr>
          <a:xfrm>
            <a:off x="1655064" y="4754880"/>
            <a:ext cx="4215384" cy="37490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67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600" b="1">
                <a:solidFill>
                  <a:srgbClr val="102E50"/>
                </a:solidFill>
                <a:latin typeface="Arial"/>
              </a:rPr>
              <a:t>IR sensor</a:t>
            </a:r>
          </a:p>
        </p:txBody>
      </p:sp>
      <p:sp>
        <p:nvSpPr>
          <p:cNvPr id="23" name="component_role_4"/>
          <p:cNvSpPr txBox="1"/>
          <p:nvPr/>
        </p:nvSpPr>
        <p:spPr>
          <a:xfrm>
            <a:off x="1655064" y="5193792"/>
            <a:ext cx="4215384" cy="320040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2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0">
                <a:solidFill>
                  <a:srgbClr val="172D40"/>
                </a:solidFill>
                <a:latin typeface="Arial"/>
              </a:rPr>
              <a:t>Object-presence detection</a:t>
            </a:r>
          </a:p>
        </p:txBody>
      </p:sp>
      <p:sp>
        <p:nvSpPr>
          <p:cNvPr id="24" name="component_card_5"/>
          <p:cNvSpPr/>
          <p:nvPr/>
        </p:nvSpPr>
        <p:spPr>
          <a:xfrm>
            <a:off x="6190488" y="1463040"/>
            <a:ext cx="5541264" cy="95097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8890">
            <a:solidFill>
              <a:srgbClr val="D7E1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5" name="component_image_loadcell" descr="Cropped supplied AI-generated concept illustration. Not a photograph of an assembled or tested research prototype.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59" y="1578877"/>
            <a:ext cx="905256" cy="710157"/>
          </a:xfrm>
          <a:prstGeom prst="rect">
            <a:avLst/>
          </a:prstGeom>
        </p:spPr>
      </p:pic>
      <p:sp>
        <p:nvSpPr>
          <p:cNvPr id="26" name="component_name_5"/>
          <p:cNvSpPr txBox="1"/>
          <p:nvPr/>
        </p:nvSpPr>
        <p:spPr>
          <a:xfrm>
            <a:off x="7388352" y="1572768"/>
            <a:ext cx="4215384" cy="37490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67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600" b="1">
                <a:solidFill>
                  <a:srgbClr val="102E50"/>
                </a:solidFill>
                <a:latin typeface="Arial"/>
              </a:rPr>
              <a:t>Load cell / HX711</a:t>
            </a:r>
          </a:p>
        </p:txBody>
      </p:sp>
      <p:sp>
        <p:nvSpPr>
          <p:cNvPr id="27" name="component_role_5"/>
          <p:cNvSpPr txBox="1"/>
          <p:nvPr/>
        </p:nvSpPr>
        <p:spPr>
          <a:xfrm>
            <a:off x="7388352" y="2011680"/>
            <a:ext cx="4215384" cy="320040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2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0">
                <a:solidFill>
                  <a:srgbClr val="172D40"/>
                </a:solidFill>
                <a:latin typeface="Arial"/>
              </a:rPr>
              <a:t>Item-weight measurement</a:t>
            </a:r>
          </a:p>
        </p:txBody>
      </p:sp>
      <p:sp>
        <p:nvSpPr>
          <p:cNvPr id="28" name="component_card_6"/>
          <p:cNvSpPr/>
          <p:nvPr/>
        </p:nvSpPr>
        <p:spPr>
          <a:xfrm>
            <a:off x="6190488" y="2523744"/>
            <a:ext cx="5541264" cy="95097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8890">
            <a:solidFill>
              <a:srgbClr val="D7E1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component_image_esp32" descr="Cropped supplied AI-generated concept illustration. Not a photograph of an assembled or tested research prototype.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9704" y="2628900"/>
            <a:ext cx="904567" cy="731520"/>
          </a:xfrm>
          <a:prstGeom prst="rect">
            <a:avLst/>
          </a:prstGeom>
        </p:spPr>
      </p:pic>
      <p:sp>
        <p:nvSpPr>
          <p:cNvPr id="30" name="component_name_6"/>
          <p:cNvSpPr txBox="1"/>
          <p:nvPr/>
        </p:nvSpPr>
        <p:spPr>
          <a:xfrm>
            <a:off x="7388352" y="2633472"/>
            <a:ext cx="4215384" cy="37490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67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600" b="1">
                <a:solidFill>
                  <a:srgbClr val="102E50"/>
                </a:solidFill>
                <a:latin typeface="Arial"/>
              </a:rPr>
              <a:t>ESP32</a:t>
            </a:r>
          </a:p>
        </p:txBody>
      </p:sp>
      <p:sp>
        <p:nvSpPr>
          <p:cNvPr id="31" name="component_role_6"/>
          <p:cNvSpPr txBox="1"/>
          <p:nvPr/>
        </p:nvSpPr>
        <p:spPr>
          <a:xfrm>
            <a:off x="7388352" y="3072384"/>
            <a:ext cx="4215384" cy="320040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2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0">
                <a:solidFill>
                  <a:srgbClr val="172D40"/>
                </a:solidFill>
                <a:latin typeface="Arial"/>
              </a:rPr>
              <a:t>Wi-Fi / IoT updates</a:t>
            </a:r>
          </a:p>
        </p:txBody>
      </p:sp>
      <p:sp>
        <p:nvSpPr>
          <p:cNvPr id="32" name="component_card_7"/>
          <p:cNvSpPr/>
          <p:nvPr/>
        </p:nvSpPr>
        <p:spPr>
          <a:xfrm>
            <a:off x="6190488" y="3584448"/>
            <a:ext cx="5541264" cy="95097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8890">
            <a:solidFill>
              <a:srgbClr val="D7E1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component_image_lcd" descr="Cropped supplied AI-generated concept illustration. Not a photograph of an assembled or tested research prototype.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09359" y="3803498"/>
            <a:ext cx="905256" cy="503731"/>
          </a:xfrm>
          <a:prstGeom prst="rect">
            <a:avLst/>
          </a:prstGeom>
        </p:spPr>
      </p:pic>
      <p:sp>
        <p:nvSpPr>
          <p:cNvPr id="34" name="component_name_7"/>
          <p:cNvSpPr txBox="1"/>
          <p:nvPr/>
        </p:nvSpPr>
        <p:spPr>
          <a:xfrm>
            <a:off x="7388352" y="3694176"/>
            <a:ext cx="4215384" cy="37490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67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600" b="1">
                <a:solidFill>
                  <a:srgbClr val="102E50"/>
                </a:solidFill>
                <a:latin typeface="Arial"/>
              </a:rPr>
              <a:t>LCD display</a:t>
            </a:r>
          </a:p>
        </p:txBody>
      </p:sp>
      <p:sp>
        <p:nvSpPr>
          <p:cNvPr id="35" name="component_role_7"/>
          <p:cNvSpPr txBox="1"/>
          <p:nvPr/>
        </p:nvSpPr>
        <p:spPr>
          <a:xfrm>
            <a:off x="7388352" y="4133087"/>
            <a:ext cx="4215384" cy="320040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2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0">
                <a:solidFill>
                  <a:srgbClr val="172D40"/>
                </a:solidFill>
                <a:latin typeface="Arial"/>
              </a:rPr>
              <a:t>Local system-status messages</a:t>
            </a:r>
          </a:p>
        </p:txBody>
      </p:sp>
      <p:sp>
        <p:nvSpPr>
          <p:cNvPr id="36" name="component_card_8"/>
          <p:cNvSpPr/>
          <p:nvPr/>
        </p:nvSpPr>
        <p:spPr>
          <a:xfrm>
            <a:off x="6190488" y="4645152"/>
            <a:ext cx="5541264" cy="95097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8890">
            <a:solidFill>
              <a:srgbClr val="D7E1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component_image_power" descr="Cropped supplied AI-generated concept illustration. Not a photograph of an assembled or tested research prototype.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9359" y="4793796"/>
            <a:ext cx="905256" cy="644542"/>
          </a:xfrm>
          <a:prstGeom prst="rect">
            <a:avLst/>
          </a:prstGeom>
        </p:spPr>
      </p:pic>
      <p:sp>
        <p:nvSpPr>
          <p:cNvPr id="38" name="component_name_8"/>
          <p:cNvSpPr txBox="1"/>
          <p:nvPr/>
        </p:nvSpPr>
        <p:spPr>
          <a:xfrm>
            <a:off x="7388352" y="4754880"/>
            <a:ext cx="4215384" cy="37490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67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600" b="1">
                <a:solidFill>
                  <a:srgbClr val="102E50"/>
                </a:solidFill>
                <a:latin typeface="Arial"/>
              </a:rPr>
              <a:t>Power + four bins</a:t>
            </a:r>
          </a:p>
        </p:txBody>
      </p:sp>
      <p:sp>
        <p:nvSpPr>
          <p:cNvPr id="39" name="component_role_8"/>
          <p:cNvSpPr txBox="1"/>
          <p:nvPr/>
        </p:nvSpPr>
        <p:spPr>
          <a:xfrm>
            <a:off x="7388352" y="5193792"/>
            <a:ext cx="4215384" cy="320040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2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0">
                <a:solidFill>
                  <a:srgbClr val="172D40"/>
                </a:solidFill>
                <a:latin typeface="Arial"/>
              </a:rPr>
              <a:t>Power supply and waste storage</a:t>
            </a:r>
          </a:p>
        </p:txBody>
      </p:sp>
      <p:sp>
        <p:nvSpPr>
          <p:cNvPr id="40" name="components_provenance"/>
          <p:cNvSpPr txBox="1"/>
          <p:nvPr/>
        </p:nvSpPr>
        <p:spPr>
          <a:xfrm>
            <a:off x="457200" y="5907024"/>
            <a:ext cx="11247120" cy="274320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175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00" b="0">
                <a:solidFill>
                  <a:srgbClr val="536775"/>
                </a:solidFill>
                <a:latin typeface="Arial"/>
              </a:rPr>
              <a:t>Supplied AI-generated component illustrations; the written component list is retained.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anel"/>
          <p:cNvSpPr/>
          <p:nvPr/>
        </p:nvSpPr>
        <p:spPr>
          <a:xfrm>
            <a:off x="457200" y="265176"/>
            <a:ext cx="73152" cy="530352"/>
          </a:xfrm>
          <a:prstGeom prst="rect">
            <a:avLst/>
          </a:prstGeom>
          <a:solidFill>
            <a:srgbClr val="126C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heading_5"/>
          <p:cNvSpPr txBox="1"/>
          <p:nvPr/>
        </p:nvSpPr>
        <p:spPr>
          <a:xfrm>
            <a:off x="694944" y="310896"/>
            <a:ext cx="10972800" cy="60350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37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600" b="1">
                <a:solidFill>
                  <a:srgbClr val="102E50"/>
                </a:solidFill>
                <a:latin typeface="Arial"/>
              </a:rPr>
              <a:t>Intended technological solution</a:t>
            </a:r>
          </a:p>
        </p:txBody>
      </p:sp>
      <p:sp>
        <p:nvSpPr>
          <p:cNvPr id="4" name="subtitle_5"/>
          <p:cNvSpPr txBox="1"/>
          <p:nvPr/>
        </p:nvSpPr>
        <p:spPr>
          <a:xfrm>
            <a:off x="475488" y="964692"/>
            <a:ext cx="11247120" cy="320040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0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000" b="0">
                <a:solidFill>
                  <a:srgbClr val="536775"/>
                </a:solidFill>
                <a:latin typeface="Arial"/>
              </a:rPr>
              <a:t>Presence detection, inspection, sorting and connected monitoring.</a:t>
            </a:r>
          </a:p>
        </p:txBody>
      </p:sp>
      <p:sp>
        <p:nvSpPr>
          <p:cNvPr id="5" name="panel"/>
          <p:cNvSpPr/>
          <p:nvPr/>
        </p:nvSpPr>
        <p:spPr>
          <a:xfrm>
            <a:off x="457200" y="6291072"/>
            <a:ext cx="11274552" cy="10972"/>
          </a:xfrm>
          <a:prstGeom prst="rect">
            <a:avLst/>
          </a:prstGeom>
          <a:solidFill>
            <a:srgbClr val="D7E1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footer_refs_5"/>
          <p:cNvSpPr txBox="1"/>
          <p:nvPr/>
        </p:nvSpPr>
        <p:spPr>
          <a:xfrm>
            <a:off x="457200" y="6414516"/>
            <a:ext cx="10625328" cy="28346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16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>
                <a:solidFill>
                  <a:srgbClr val="536775"/>
                </a:solidFill>
                <a:latin typeface="Arial"/>
              </a:rPr>
              <a:t>References: World Bank [1]; Bin-e [2]; TensorFlow [5]; OASIS [6]; hardware [3–10].</a:t>
            </a:r>
          </a:p>
        </p:txBody>
      </p:sp>
      <p:sp>
        <p:nvSpPr>
          <p:cNvPr id="7" name="page_number_5"/>
          <p:cNvSpPr txBox="1"/>
          <p:nvPr/>
        </p:nvSpPr>
        <p:spPr>
          <a:xfrm>
            <a:off x="11164824" y="6409944"/>
            <a:ext cx="566928" cy="301752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r">
              <a:lnSpc>
                <a:spcPts val="16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102E50"/>
                </a:solidFill>
                <a:latin typeface="Arial"/>
              </a:rPr>
              <a:t>5 / 6</a:t>
            </a:r>
          </a:p>
        </p:txBody>
      </p:sp>
      <p:sp>
        <p:nvSpPr>
          <p:cNvPr id="8" name="internal_photo_frame"/>
          <p:cNvSpPr/>
          <p:nvPr/>
        </p:nvSpPr>
        <p:spPr>
          <a:xfrm>
            <a:off x="457200" y="1458468"/>
            <a:ext cx="3355848" cy="4297680"/>
          </a:xfrm>
          <a:prstGeom prst="roundRect">
            <a:avLst>
              <a:gd name="adj" fmla="val 8000"/>
            </a:avLst>
          </a:prstGeom>
          <a:solidFill>
            <a:srgbClr val="F3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internal_sorting_assembly_concept" descr="Cropped supplied AI-generated concept illustration. Not a photograph of an assembled or tested research prototyp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783" y="1545336"/>
            <a:ext cx="2702680" cy="4133087"/>
          </a:xfrm>
          <a:prstGeom prst="rect">
            <a:avLst/>
          </a:prstGeom>
        </p:spPr>
      </p:pic>
      <p:sp>
        <p:nvSpPr>
          <p:cNvPr id="10" name="internal_caption"/>
          <p:cNvSpPr txBox="1"/>
          <p:nvPr/>
        </p:nvSpPr>
        <p:spPr>
          <a:xfrm>
            <a:off x="475488" y="5916168"/>
            <a:ext cx="3328416" cy="265176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ctr">
              <a:lnSpc>
                <a:spcPts val="15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50" b="0">
                <a:solidFill>
                  <a:srgbClr val="536775"/>
                </a:solidFill>
                <a:latin typeface="Arial"/>
              </a:rPr>
              <a:t>AI-generated assembly concept.</a:t>
            </a:r>
          </a:p>
        </p:txBody>
      </p:sp>
      <p:sp>
        <p:nvSpPr>
          <p:cNvPr id="11" name="step_1"/>
          <p:cNvSpPr/>
          <p:nvPr/>
        </p:nvSpPr>
        <p:spPr>
          <a:xfrm>
            <a:off x="4160520" y="1536192"/>
            <a:ext cx="429768" cy="429768"/>
          </a:xfrm>
          <a:prstGeom prst="ellipse">
            <a:avLst/>
          </a:prstGeom>
          <a:solidFill>
            <a:srgbClr val="126C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step_number_1"/>
          <p:cNvSpPr txBox="1"/>
          <p:nvPr/>
        </p:nvSpPr>
        <p:spPr>
          <a:xfrm>
            <a:off x="4160520" y="1547164"/>
            <a:ext cx="429768" cy="411479"/>
          </a:xfrm>
          <a:prstGeom prst="rect">
            <a:avLst/>
          </a:prstGeom>
          <a:noFill/>
        </p:spPr>
        <p:txBody>
          <a:bodyPr wrap="square" lIns="7315" rIns="7315" tIns="9144" bIns="9144" anchor="ctr">
            <a:noAutofit/>
          </a:bodyPr>
          <a:lstStyle/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3" name="workflow_title_1"/>
          <p:cNvSpPr txBox="1"/>
          <p:nvPr/>
        </p:nvSpPr>
        <p:spPr>
          <a:xfrm>
            <a:off x="4764024" y="1527048"/>
            <a:ext cx="6912864" cy="429768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1">
                <a:solidFill>
                  <a:srgbClr val="102E50"/>
                </a:solidFill>
                <a:latin typeface="Arial"/>
              </a:rPr>
              <a:t>Sense presence and open</a:t>
            </a:r>
          </a:p>
        </p:txBody>
      </p:sp>
      <p:sp>
        <p:nvSpPr>
          <p:cNvPr id="14" name="workflow_body_1"/>
          <p:cNvSpPr txBox="1"/>
          <p:nvPr/>
        </p:nvSpPr>
        <p:spPr>
          <a:xfrm>
            <a:off x="4764024" y="2011680"/>
            <a:ext cx="6912864" cy="37490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500" b="0">
                <a:solidFill>
                  <a:srgbClr val="172D40"/>
                </a:solidFill>
                <a:latin typeface="Arial"/>
              </a:rPr>
              <a:t>Ultrasonic detection requests lid opening.</a:t>
            </a:r>
          </a:p>
        </p:txBody>
      </p:sp>
      <p:sp>
        <p:nvSpPr>
          <p:cNvPr id="15" name="panel"/>
          <p:cNvSpPr/>
          <p:nvPr/>
        </p:nvSpPr>
        <p:spPr>
          <a:xfrm>
            <a:off x="4764024" y="2450591"/>
            <a:ext cx="6858000" cy="10972"/>
          </a:xfrm>
          <a:prstGeom prst="rect">
            <a:avLst/>
          </a:prstGeom>
          <a:solidFill>
            <a:srgbClr val="D7E1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step_2"/>
          <p:cNvSpPr/>
          <p:nvPr/>
        </p:nvSpPr>
        <p:spPr>
          <a:xfrm>
            <a:off x="4160520" y="2555748"/>
            <a:ext cx="429768" cy="429768"/>
          </a:xfrm>
          <a:prstGeom prst="ellipse">
            <a:avLst/>
          </a:prstGeom>
          <a:solidFill>
            <a:srgbClr val="126C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step_number_2"/>
          <p:cNvSpPr txBox="1"/>
          <p:nvPr/>
        </p:nvSpPr>
        <p:spPr>
          <a:xfrm>
            <a:off x="4160520" y="2566720"/>
            <a:ext cx="429768" cy="411479"/>
          </a:xfrm>
          <a:prstGeom prst="rect">
            <a:avLst/>
          </a:prstGeom>
          <a:noFill/>
        </p:spPr>
        <p:txBody>
          <a:bodyPr wrap="square" lIns="7315" rIns="7315" tIns="9144" bIns="9144" anchor="ctr">
            <a:noAutofit/>
          </a:bodyPr>
          <a:lstStyle/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8" name="workflow_title_2"/>
          <p:cNvSpPr txBox="1"/>
          <p:nvPr/>
        </p:nvSpPr>
        <p:spPr>
          <a:xfrm>
            <a:off x="4764024" y="2546604"/>
            <a:ext cx="6912864" cy="429768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1">
                <a:solidFill>
                  <a:srgbClr val="102E50"/>
                </a:solidFill>
                <a:latin typeface="Arial"/>
              </a:rPr>
              <a:t>Inspect the item</a:t>
            </a:r>
          </a:p>
        </p:txBody>
      </p:sp>
      <p:sp>
        <p:nvSpPr>
          <p:cNvPr id="19" name="workflow_body_2"/>
          <p:cNvSpPr txBox="1"/>
          <p:nvPr/>
        </p:nvSpPr>
        <p:spPr>
          <a:xfrm>
            <a:off x="4764024" y="3031236"/>
            <a:ext cx="6912864" cy="37490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500" b="0">
                <a:solidFill>
                  <a:srgbClr val="172D40"/>
                </a:solidFill>
                <a:latin typeface="Arial"/>
              </a:rPr>
              <a:t>IR, load-cell and optical inspection.</a:t>
            </a:r>
          </a:p>
        </p:txBody>
      </p:sp>
      <p:sp>
        <p:nvSpPr>
          <p:cNvPr id="20" name="panel"/>
          <p:cNvSpPr/>
          <p:nvPr/>
        </p:nvSpPr>
        <p:spPr>
          <a:xfrm>
            <a:off x="4764024" y="3470148"/>
            <a:ext cx="6858000" cy="10972"/>
          </a:xfrm>
          <a:prstGeom prst="rect">
            <a:avLst/>
          </a:prstGeom>
          <a:solidFill>
            <a:srgbClr val="D7E1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step_3"/>
          <p:cNvSpPr/>
          <p:nvPr/>
        </p:nvSpPr>
        <p:spPr>
          <a:xfrm>
            <a:off x="4160520" y="3575303"/>
            <a:ext cx="429768" cy="429768"/>
          </a:xfrm>
          <a:prstGeom prst="ellipse">
            <a:avLst/>
          </a:prstGeom>
          <a:solidFill>
            <a:srgbClr val="126C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step_number_3"/>
          <p:cNvSpPr txBox="1"/>
          <p:nvPr/>
        </p:nvSpPr>
        <p:spPr>
          <a:xfrm>
            <a:off x="4160520" y="3586276"/>
            <a:ext cx="429768" cy="411479"/>
          </a:xfrm>
          <a:prstGeom prst="rect">
            <a:avLst/>
          </a:prstGeom>
          <a:noFill/>
        </p:spPr>
        <p:txBody>
          <a:bodyPr wrap="square" lIns="7315" rIns="7315" tIns="9144" bIns="9144" anchor="ctr">
            <a:noAutofit/>
          </a:bodyPr>
          <a:lstStyle/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3" name="workflow_title_3"/>
          <p:cNvSpPr txBox="1"/>
          <p:nvPr/>
        </p:nvSpPr>
        <p:spPr>
          <a:xfrm>
            <a:off x="4764024" y="3566160"/>
            <a:ext cx="6912864" cy="429768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1">
                <a:solidFill>
                  <a:srgbClr val="102E50"/>
                </a:solidFill>
                <a:latin typeface="Arial"/>
              </a:rPr>
              <a:t>Direct it to a compartment</a:t>
            </a:r>
          </a:p>
        </p:txBody>
      </p:sp>
      <p:sp>
        <p:nvSpPr>
          <p:cNvPr id="24" name="workflow_body_3"/>
          <p:cNvSpPr txBox="1"/>
          <p:nvPr/>
        </p:nvSpPr>
        <p:spPr>
          <a:xfrm>
            <a:off x="4764024" y="4050791"/>
            <a:ext cx="6912864" cy="37490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500" b="0">
                <a:solidFill>
                  <a:srgbClr val="172D40"/>
                </a:solidFill>
                <a:latin typeface="Arial"/>
              </a:rPr>
              <a:t>Plastic, paper, metal or others.</a:t>
            </a:r>
          </a:p>
        </p:txBody>
      </p:sp>
      <p:sp>
        <p:nvSpPr>
          <p:cNvPr id="25" name="panel"/>
          <p:cNvSpPr/>
          <p:nvPr/>
        </p:nvSpPr>
        <p:spPr>
          <a:xfrm>
            <a:off x="4764024" y="4489704"/>
            <a:ext cx="6858000" cy="10972"/>
          </a:xfrm>
          <a:prstGeom prst="rect">
            <a:avLst/>
          </a:prstGeom>
          <a:solidFill>
            <a:srgbClr val="D7E1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step_4"/>
          <p:cNvSpPr/>
          <p:nvPr/>
        </p:nvSpPr>
        <p:spPr>
          <a:xfrm>
            <a:off x="4160520" y="4594859"/>
            <a:ext cx="429768" cy="429768"/>
          </a:xfrm>
          <a:prstGeom prst="ellipse">
            <a:avLst/>
          </a:prstGeom>
          <a:solidFill>
            <a:srgbClr val="126C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step_number_4"/>
          <p:cNvSpPr txBox="1"/>
          <p:nvPr/>
        </p:nvSpPr>
        <p:spPr>
          <a:xfrm>
            <a:off x="4160520" y="4605832"/>
            <a:ext cx="429768" cy="411479"/>
          </a:xfrm>
          <a:prstGeom prst="rect">
            <a:avLst/>
          </a:prstGeom>
          <a:noFill/>
        </p:spPr>
        <p:txBody>
          <a:bodyPr wrap="square" lIns="7315" rIns="7315" tIns="9144" bIns="9144" anchor="ctr">
            <a:noAutofit/>
          </a:bodyPr>
          <a:lstStyle/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8" name="workflow_title_4"/>
          <p:cNvSpPr txBox="1"/>
          <p:nvPr/>
        </p:nvSpPr>
        <p:spPr>
          <a:xfrm>
            <a:off x="4764024" y="4585716"/>
            <a:ext cx="6912864" cy="429768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1">
                <a:solidFill>
                  <a:srgbClr val="102E50"/>
                </a:solidFill>
                <a:latin typeface="Arial"/>
              </a:rPr>
              <a:t>Display and report status</a:t>
            </a:r>
          </a:p>
        </p:txBody>
      </p:sp>
      <p:sp>
        <p:nvSpPr>
          <p:cNvPr id="29" name="workflow_body_4"/>
          <p:cNvSpPr txBox="1"/>
          <p:nvPr/>
        </p:nvSpPr>
        <p:spPr>
          <a:xfrm>
            <a:off x="4764024" y="5070348"/>
            <a:ext cx="6912864" cy="37490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500" b="0">
                <a:solidFill>
                  <a:srgbClr val="172D40"/>
                </a:solidFill>
                <a:latin typeface="Arial"/>
              </a:rPr>
              <a:t>LCD feedback; ESP32 sends IoT updates.</a:t>
            </a:r>
          </a:p>
        </p:txBody>
      </p:sp>
      <p:sp>
        <p:nvSpPr>
          <p:cNvPr id="30" name="offline_note_band"/>
          <p:cNvSpPr/>
          <p:nvPr/>
        </p:nvSpPr>
        <p:spPr>
          <a:xfrm>
            <a:off x="4160520" y="5692140"/>
            <a:ext cx="7571231" cy="448056"/>
          </a:xfrm>
          <a:prstGeom prst="roundRect">
            <a:avLst>
              <a:gd name="adj" fmla="val 8000"/>
            </a:avLst>
          </a:prstGeom>
          <a:solidFill>
            <a:srgbClr val="E9F3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ffline_note"/>
          <p:cNvSpPr txBox="1"/>
          <p:nvPr/>
        </p:nvSpPr>
        <p:spPr>
          <a:xfrm>
            <a:off x="4352544" y="5780836"/>
            <a:ext cx="7223760" cy="292608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100" b="1">
                <a:solidFill>
                  <a:srgbClr val="126C4A"/>
                </a:solidFill>
                <a:latin typeface="Arial"/>
              </a:rPr>
              <a:t>Local control stays active during network loss.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anel"/>
          <p:cNvSpPr/>
          <p:nvPr/>
        </p:nvSpPr>
        <p:spPr>
          <a:xfrm>
            <a:off x="457200" y="265176"/>
            <a:ext cx="73152" cy="530352"/>
          </a:xfrm>
          <a:prstGeom prst="rect">
            <a:avLst/>
          </a:prstGeom>
          <a:solidFill>
            <a:srgbClr val="126C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heading_6"/>
          <p:cNvSpPr txBox="1"/>
          <p:nvPr/>
        </p:nvSpPr>
        <p:spPr>
          <a:xfrm>
            <a:off x="694944" y="310896"/>
            <a:ext cx="10972800" cy="60350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37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600" b="1">
                <a:solidFill>
                  <a:srgbClr val="102E50"/>
                </a:solidFill>
                <a:latin typeface="Arial"/>
              </a:rPr>
              <a:t>References</a:t>
            </a:r>
          </a:p>
        </p:txBody>
      </p:sp>
      <p:sp>
        <p:nvSpPr>
          <p:cNvPr id="4" name="subtitle_6"/>
          <p:cNvSpPr txBox="1"/>
          <p:nvPr/>
        </p:nvSpPr>
        <p:spPr>
          <a:xfrm>
            <a:off x="475488" y="964692"/>
            <a:ext cx="11247120" cy="320040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0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000" b="0">
                <a:solidFill>
                  <a:srgbClr val="536775"/>
                </a:solidFill>
                <a:latin typeface="Arial"/>
              </a:rPr>
              <a:t>Source entries retained from the supplied presentation.</a:t>
            </a:r>
          </a:p>
        </p:txBody>
      </p:sp>
      <p:sp>
        <p:nvSpPr>
          <p:cNvPr id="5" name="panel"/>
          <p:cNvSpPr/>
          <p:nvPr/>
        </p:nvSpPr>
        <p:spPr>
          <a:xfrm>
            <a:off x="457200" y="6291072"/>
            <a:ext cx="11274552" cy="10972"/>
          </a:xfrm>
          <a:prstGeom prst="rect">
            <a:avLst/>
          </a:prstGeom>
          <a:solidFill>
            <a:srgbClr val="D7E1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footer_refs_6"/>
          <p:cNvSpPr txBox="1"/>
          <p:nvPr/>
        </p:nvSpPr>
        <p:spPr>
          <a:xfrm>
            <a:off x="457200" y="6414516"/>
            <a:ext cx="10625328" cy="28346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16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>
                <a:solidFill>
                  <a:srgbClr val="536775"/>
                </a:solidFill>
                <a:latin typeface="Arial"/>
              </a:rPr>
              <a:t>References: [1–10]: complete supplied wording and available URLs are in the speaker notes.</a:t>
            </a:r>
          </a:p>
        </p:txBody>
      </p:sp>
      <p:sp>
        <p:nvSpPr>
          <p:cNvPr id="7" name="page_number_6"/>
          <p:cNvSpPr txBox="1"/>
          <p:nvPr/>
        </p:nvSpPr>
        <p:spPr>
          <a:xfrm>
            <a:off x="11164824" y="6409944"/>
            <a:ext cx="566928" cy="301752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r">
              <a:lnSpc>
                <a:spcPts val="16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102E50"/>
                </a:solidFill>
                <a:latin typeface="Arial"/>
              </a:rPr>
              <a:t>6 / 6</a:t>
            </a:r>
          </a:p>
        </p:txBody>
      </p:sp>
      <p:sp>
        <p:nvSpPr>
          <p:cNvPr id="8" name="panel"/>
          <p:cNvSpPr/>
          <p:nvPr/>
        </p:nvSpPr>
        <p:spPr>
          <a:xfrm>
            <a:off x="6035040" y="1463040"/>
            <a:ext cx="10972" cy="4279392"/>
          </a:xfrm>
          <a:prstGeom prst="rect">
            <a:avLst/>
          </a:prstGeom>
          <a:solidFill>
            <a:srgbClr val="D7E1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ference_author_1"/>
          <p:cNvSpPr txBox="1"/>
          <p:nvPr/>
        </p:nvSpPr>
        <p:spPr>
          <a:xfrm>
            <a:off x="539496" y="1481328"/>
            <a:ext cx="5404104" cy="384048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4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>
                <a:solidFill>
                  <a:srgbClr val="102E50"/>
                </a:solidFill>
                <a:latin typeface="Arial"/>
              </a:rPr>
              <a:t>[1] World Bank (2026)</a:t>
            </a:r>
          </a:p>
        </p:txBody>
      </p:sp>
      <p:sp>
        <p:nvSpPr>
          <p:cNvPr id="10" name="reference_title_1"/>
          <p:cNvSpPr txBox="1"/>
          <p:nvPr/>
        </p:nvSpPr>
        <p:spPr>
          <a:xfrm>
            <a:off x="539496" y="1915668"/>
            <a:ext cx="5404104" cy="32918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1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100" b="0">
                <a:solidFill>
                  <a:srgbClr val="172D40"/>
                </a:solidFill>
                <a:latin typeface="Arial"/>
              </a:rPr>
              <a:t>What a Waste 3.0</a:t>
            </a:r>
          </a:p>
        </p:txBody>
      </p:sp>
      <p:sp>
        <p:nvSpPr>
          <p:cNvPr id="11" name="reference_author_2"/>
          <p:cNvSpPr txBox="1"/>
          <p:nvPr/>
        </p:nvSpPr>
        <p:spPr>
          <a:xfrm>
            <a:off x="539496" y="2336292"/>
            <a:ext cx="5404104" cy="384048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4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>
                <a:solidFill>
                  <a:srgbClr val="102E50"/>
                </a:solidFill>
                <a:latin typeface="Arial"/>
              </a:rPr>
              <a:t>[2] Bin-e (n.d.)</a:t>
            </a:r>
          </a:p>
        </p:txBody>
      </p:sp>
      <p:sp>
        <p:nvSpPr>
          <p:cNvPr id="12" name="reference_title_2"/>
          <p:cNvSpPr txBox="1"/>
          <p:nvPr/>
        </p:nvSpPr>
        <p:spPr>
          <a:xfrm>
            <a:off x="539496" y="2770632"/>
            <a:ext cx="5404104" cy="32918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1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100" b="0">
                <a:solidFill>
                  <a:srgbClr val="172D40"/>
                </a:solidFill>
                <a:latin typeface="Arial"/>
              </a:rPr>
              <a:t>Smart waste bin</a:t>
            </a:r>
          </a:p>
        </p:txBody>
      </p:sp>
      <p:sp>
        <p:nvSpPr>
          <p:cNvPr id="13" name="reference_author_3"/>
          <p:cNvSpPr txBox="1"/>
          <p:nvPr/>
        </p:nvSpPr>
        <p:spPr>
          <a:xfrm>
            <a:off x="539496" y="3191256"/>
            <a:ext cx="5404104" cy="384048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4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>
                <a:solidFill>
                  <a:srgbClr val="102E50"/>
                </a:solidFill>
                <a:latin typeface="Arial"/>
              </a:rPr>
              <a:t>[3] Espressif Systems</a:t>
            </a:r>
          </a:p>
        </p:txBody>
      </p:sp>
      <p:sp>
        <p:nvSpPr>
          <p:cNvPr id="14" name="reference_title_3"/>
          <p:cNvSpPr txBox="1"/>
          <p:nvPr/>
        </p:nvSpPr>
        <p:spPr>
          <a:xfrm>
            <a:off x="539496" y="3625596"/>
            <a:ext cx="5404104" cy="32918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1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100" b="0">
                <a:solidFill>
                  <a:srgbClr val="172D40"/>
                </a:solidFill>
                <a:latin typeface="Arial"/>
              </a:rPr>
              <a:t>ESP32 product information</a:t>
            </a:r>
          </a:p>
        </p:txBody>
      </p:sp>
      <p:sp>
        <p:nvSpPr>
          <p:cNvPr id="15" name="reference_author_4"/>
          <p:cNvSpPr txBox="1"/>
          <p:nvPr/>
        </p:nvSpPr>
        <p:spPr>
          <a:xfrm>
            <a:off x="539496" y="4046220"/>
            <a:ext cx="5404104" cy="384048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4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>
                <a:solidFill>
                  <a:srgbClr val="102E50"/>
                </a:solidFill>
                <a:latin typeface="Arial"/>
              </a:rPr>
              <a:t>[4] Arduino</a:t>
            </a:r>
          </a:p>
        </p:txBody>
      </p:sp>
      <p:sp>
        <p:nvSpPr>
          <p:cNvPr id="16" name="reference_title_4"/>
          <p:cNvSpPr txBox="1"/>
          <p:nvPr/>
        </p:nvSpPr>
        <p:spPr>
          <a:xfrm>
            <a:off x="539496" y="4480560"/>
            <a:ext cx="5404104" cy="32918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1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100" b="0">
                <a:solidFill>
                  <a:srgbClr val="172D40"/>
                </a:solidFill>
                <a:latin typeface="Arial"/>
              </a:rPr>
              <a:t>UNO Rev3</a:t>
            </a:r>
          </a:p>
        </p:txBody>
      </p:sp>
      <p:sp>
        <p:nvSpPr>
          <p:cNvPr id="17" name="reference_author_5"/>
          <p:cNvSpPr txBox="1"/>
          <p:nvPr/>
        </p:nvSpPr>
        <p:spPr>
          <a:xfrm>
            <a:off x="539496" y="4901184"/>
            <a:ext cx="5404104" cy="384048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4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>
                <a:solidFill>
                  <a:srgbClr val="102E50"/>
                </a:solidFill>
                <a:latin typeface="Arial"/>
              </a:rPr>
              <a:t>[5] TensorFlow</a:t>
            </a:r>
          </a:p>
        </p:txBody>
      </p:sp>
      <p:sp>
        <p:nvSpPr>
          <p:cNvPr id="18" name="reference_title_5"/>
          <p:cNvSpPr txBox="1"/>
          <p:nvPr/>
        </p:nvSpPr>
        <p:spPr>
          <a:xfrm>
            <a:off x="539496" y="5335524"/>
            <a:ext cx="5404104" cy="32918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1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100" b="0">
                <a:solidFill>
                  <a:srgbClr val="172D40"/>
                </a:solidFill>
                <a:latin typeface="Arial"/>
              </a:rPr>
              <a:t>Transfer learning and fine-tuning</a:t>
            </a:r>
          </a:p>
        </p:txBody>
      </p:sp>
      <p:sp>
        <p:nvSpPr>
          <p:cNvPr id="19" name="reference_author_6"/>
          <p:cNvSpPr txBox="1"/>
          <p:nvPr/>
        </p:nvSpPr>
        <p:spPr>
          <a:xfrm>
            <a:off x="6272783" y="1481328"/>
            <a:ext cx="5404104" cy="384048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4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>
                <a:solidFill>
                  <a:srgbClr val="102E50"/>
                </a:solidFill>
                <a:latin typeface="Arial"/>
              </a:rPr>
              <a:t>[6] OASIS</a:t>
            </a:r>
          </a:p>
        </p:txBody>
      </p:sp>
      <p:sp>
        <p:nvSpPr>
          <p:cNvPr id="20" name="reference_title_6"/>
          <p:cNvSpPr txBox="1"/>
          <p:nvPr/>
        </p:nvSpPr>
        <p:spPr>
          <a:xfrm>
            <a:off x="6272783" y="1915668"/>
            <a:ext cx="5404104" cy="32918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1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100" b="0">
                <a:solidFill>
                  <a:srgbClr val="172D40"/>
                </a:solidFill>
                <a:latin typeface="Arial"/>
              </a:rPr>
              <a:t>MQTT Version 5.0</a:t>
            </a:r>
          </a:p>
        </p:txBody>
      </p:sp>
      <p:sp>
        <p:nvSpPr>
          <p:cNvPr id="21" name="reference_author_7"/>
          <p:cNvSpPr txBox="1"/>
          <p:nvPr/>
        </p:nvSpPr>
        <p:spPr>
          <a:xfrm>
            <a:off x="6272783" y="2336292"/>
            <a:ext cx="5404104" cy="384048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4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>
                <a:solidFill>
                  <a:srgbClr val="102E50"/>
                </a:solidFill>
                <a:latin typeface="Arial"/>
              </a:rPr>
              <a:t>[7] HC-SR04</a:t>
            </a:r>
          </a:p>
        </p:txBody>
      </p:sp>
      <p:sp>
        <p:nvSpPr>
          <p:cNvPr id="22" name="reference_title_7"/>
          <p:cNvSpPr txBox="1"/>
          <p:nvPr/>
        </p:nvSpPr>
        <p:spPr>
          <a:xfrm>
            <a:off x="6272783" y="2770632"/>
            <a:ext cx="5404104" cy="32918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1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100" b="0">
                <a:solidFill>
                  <a:srgbClr val="172D40"/>
                </a:solidFill>
                <a:latin typeface="Arial"/>
              </a:rPr>
              <a:t>Ultrasonic sensor module documentation</a:t>
            </a:r>
          </a:p>
        </p:txBody>
      </p:sp>
      <p:sp>
        <p:nvSpPr>
          <p:cNvPr id="23" name="reference_author_8"/>
          <p:cNvSpPr txBox="1"/>
          <p:nvPr/>
        </p:nvSpPr>
        <p:spPr>
          <a:xfrm>
            <a:off x="6272783" y="3191256"/>
            <a:ext cx="5404104" cy="384048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4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>
                <a:solidFill>
                  <a:srgbClr val="102E50"/>
                </a:solidFill>
                <a:latin typeface="Arial"/>
              </a:rPr>
              <a:t>[8] Micro servo motor</a:t>
            </a:r>
          </a:p>
        </p:txBody>
      </p:sp>
      <p:sp>
        <p:nvSpPr>
          <p:cNvPr id="24" name="reference_title_8"/>
          <p:cNvSpPr txBox="1"/>
          <p:nvPr/>
        </p:nvSpPr>
        <p:spPr>
          <a:xfrm>
            <a:off x="6272783" y="3625596"/>
            <a:ext cx="5404104" cy="32918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1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100" b="0">
                <a:solidFill>
                  <a:srgbClr val="172D40"/>
                </a:solidFill>
                <a:latin typeface="Arial"/>
              </a:rPr>
              <a:t>Product documentation</a:t>
            </a:r>
          </a:p>
        </p:txBody>
      </p:sp>
      <p:sp>
        <p:nvSpPr>
          <p:cNvPr id="25" name="reference_author_9"/>
          <p:cNvSpPr txBox="1"/>
          <p:nvPr/>
        </p:nvSpPr>
        <p:spPr>
          <a:xfrm>
            <a:off x="6272783" y="4046220"/>
            <a:ext cx="5404104" cy="384048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4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>
                <a:solidFill>
                  <a:srgbClr val="102E50"/>
                </a:solidFill>
                <a:latin typeface="Arial"/>
              </a:rPr>
              <a:t>[9] IR obstacle sensor</a:t>
            </a:r>
          </a:p>
        </p:txBody>
      </p:sp>
      <p:sp>
        <p:nvSpPr>
          <p:cNvPr id="26" name="reference_title_9"/>
          <p:cNvSpPr txBox="1"/>
          <p:nvPr/>
        </p:nvSpPr>
        <p:spPr>
          <a:xfrm>
            <a:off x="6272783" y="4480560"/>
            <a:ext cx="5404104" cy="32918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1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100" b="0">
                <a:solidFill>
                  <a:srgbClr val="172D40"/>
                </a:solidFill>
                <a:latin typeface="Arial"/>
              </a:rPr>
              <a:t>Product documentation</a:t>
            </a:r>
          </a:p>
        </p:txBody>
      </p:sp>
      <p:sp>
        <p:nvSpPr>
          <p:cNvPr id="27" name="reference_author_10"/>
          <p:cNvSpPr txBox="1"/>
          <p:nvPr/>
        </p:nvSpPr>
        <p:spPr>
          <a:xfrm>
            <a:off x="6272783" y="4901184"/>
            <a:ext cx="5404104" cy="384048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4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>
                <a:solidFill>
                  <a:srgbClr val="102E50"/>
                </a:solidFill>
                <a:latin typeface="Arial"/>
              </a:rPr>
              <a:t>[10] HX711</a:t>
            </a:r>
          </a:p>
        </p:txBody>
      </p:sp>
      <p:sp>
        <p:nvSpPr>
          <p:cNvPr id="28" name="reference_title_10"/>
          <p:cNvSpPr txBox="1"/>
          <p:nvPr/>
        </p:nvSpPr>
        <p:spPr>
          <a:xfrm>
            <a:off x="6272783" y="5335524"/>
            <a:ext cx="5404104" cy="329184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21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100" b="0">
                <a:solidFill>
                  <a:srgbClr val="172D40"/>
                </a:solidFill>
                <a:latin typeface="Arial"/>
              </a:rPr>
              <a:t>Load cell amplifier documentation</a:t>
            </a:r>
          </a:p>
        </p:txBody>
      </p:sp>
      <p:sp>
        <p:nvSpPr>
          <p:cNvPr id="29" name="reference_details_note"/>
          <p:cNvSpPr txBox="1"/>
          <p:nvPr/>
        </p:nvSpPr>
        <p:spPr>
          <a:xfrm>
            <a:off x="530352" y="5943600"/>
            <a:ext cx="11119104" cy="256032"/>
          </a:xfrm>
          <a:prstGeom prst="rect">
            <a:avLst/>
          </a:prstGeom>
          <a:noFill/>
        </p:spPr>
        <p:txBody>
          <a:bodyPr wrap="square" lIns="7315" rIns="7315" tIns="9144" bIns="9144" anchor="t">
            <a:noAutofit/>
          </a:bodyPr>
          <a:lstStyle/>
          <a:p>
            <a:pPr algn="l">
              <a:lnSpc>
                <a:spcPts val="16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>
                <a:solidFill>
                  <a:srgbClr val="536775"/>
                </a:solidFill>
                <a:latin typeface="Arial"/>
              </a:rPr>
              <a:t>Entries [7–10] had no exact publisher or URL in the source deck.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 IoT Dustbin — Six Slides, Corrected Layout</dc:title>
  <dc:subject>Touchless lid control, automatic sorting and IoT monitoring</dc:subject>
  <dc:creator>Demaga Lawrence</dc:creator>
  <cp:keywords>Bugema University, 24/BSE/BU/R/0001, research proposal, six slides</cp:keywords>
  <dc:description>Layout-only correction. Full source slide wording retained in speaker notes. Supplied assembly visuals are AI-generated concepts, not proof of a built prototype.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